
<file path=[Content_Types].xml><?xml version="1.0" encoding="utf-8"?>
<Types xmlns="http://schemas.openxmlformats.org/package/2006/content-types">
  <Default Extension="crdownload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0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1D15-EADA-7CE3-67D2-2A4D20A68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96792-6563-EFBA-C9B8-D734D8066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799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EC30-1E98-F743-6954-139E1599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B2420-0474-5E28-3617-A0B60952F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4727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2D1D7-BCEE-4112-643F-17A5A664C4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D6A42-2077-8970-3310-17A2C341A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730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8096-61BD-81C6-D844-F3B4DB60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8D3F2-8DE9-CF4C-4B90-D5CA3B042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08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8CB5-6C70-A797-A975-FCDB2605C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BBB3F-64FA-B980-C29D-52DACDA6C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18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EDF3F-6C31-103B-3F57-A0EC837D9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52DB-91C1-4F5F-E2F8-0FC134F93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CBF80-31CC-67EE-10F1-444E50C0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77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7CCB5-BED5-346A-3E11-A4AF7E44F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A1274-B1C9-B913-54AC-9AABCA4D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7BDF6-7988-3337-B337-81B53F7D1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2E965-CDC4-BAD3-C2C2-8CA4B20FFF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5358FF-8772-C1D9-0D88-87EA88FDE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06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4880-70B9-F734-1082-A221EBA54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398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6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BB9AD-8952-246B-B8D6-B306589A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6DF49-6EC4-F20C-5C68-DFC761C17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2436A-7C8E-D0B6-991C-1B068645F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49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F11E-48BC-8345-8A75-8CA75B397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9182B-937E-9D22-3E36-962A5D998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DF218-787E-35E7-186E-4228E3529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030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a cave&#10;&#10;Description automatically generated with low confidence">
            <a:extLst>
              <a:ext uri="{FF2B5EF4-FFF2-40B4-BE49-F238E27FC236}">
                <a16:creationId xmlns:a16="http://schemas.microsoft.com/office/drawing/2014/main" id="{1676D3FB-9D2A-9C08-51CF-7965DED327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30" y="0"/>
            <a:ext cx="526277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26E8D0-19CF-B64E-F421-72BB401AB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1C25A-46B2-9F2A-B1BF-17859D84C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5175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pn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crdownload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9.png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9.png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8685-5C22-D5B4-5162-20036BBBF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491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Good Friday Worship</a:t>
            </a:r>
            <a:br>
              <a:rPr lang="en-US" dirty="0"/>
            </a:br>
            <a:r>
              <a:rPr lang="en-US" dirty="0"/>
              <a:t>Grace Chinese Christian Church</a:t>
            </a:r>
            <a:br>
              <a:rPr lang="en-US" dirty="0"/>
            </a:br>
            <a:r>
              <a:rPr lang="en-US" dirty="0"/>
              <a:t> </a:t>
            </a:r>
            <a:r>
              <a:rPr lang="zh-CN" altLang="en-US" b="1" dirty="0">
                <a:latin typeface="+mn-lt"/>
              </a:rPr>
              <a:t>耶稣受难日</a:t>
            </a:r>
            <a:r>
              <a:rPr lang="en-US" dirty="0" err="1">
                <a:effectLst/>
                <a:latin typeface="+mn-lt"/>
                <a:cs typeface="MS Gothic" panose="020B0609070205080204" pitchFamily="49" charset="-128"/>
              </a:rPr>
              <a:t>敬拜</a:t>
            </a:r>
            <a:br>
              <a:rPr lang="en-US" altLang="zh-CN" dirty="0"/>
            </a:br>
            <a:r>
              <a:rPr lang="zh-TW" altLang="en-US" dirty="0"/>
              <a:t>基  督  教  懷  恩  堂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B70A4-8CA4-070D-94C9-8BE2CC721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4613"/>
            <a:ext cx="9144000" cy="1138473"/>
          </a:xfrm>
        </p:spPr>
        <p:txBody>
          <a:bodyPr>
            <a:normAutofit/>
          </a:bodyPr>
          <a:lstStyle/>
          <a:p>
            <a:r>
              <a:rPr lang="en-US" sz="3200" dirty="0"/>
              <a:t>The Seven Last Sayings of Jesus</a:t>
            </a:r>
            <a:br>
              <a:rPr lang="en-US" sz="3200" dirty="0"/>
            </a:br>
            <a:r>
              <a:rPr lang="zh-CN" altLang="en-US" sz="3200" dirty="0"/>
              <a:t>耶稣最后的七句话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88604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328A-A958-EEA4-9607-28474C445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77" y="365125"/>
            <a:ext cx="10852624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Upon His precious head, they placed a crown of thorns,</a:t>
            </a:r>
            <a:br>
              <a:rPr lang="en-US" sz="3600" b="1" dirty="0">
                <a:latin typeface="+mn-lt"/>
              </a:rPr>
            </a:br>
            <a:r>
              <a:rPr lang="zh-CN" altLang="en-US" sz="3600" b="1" dirty="0">
                <a:latin typeface="+mn-lt"/>
              </a:rPr>
              <a:t>在主极尊贵的头上，被戴上荆棘冠冕；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B5DA9-F017-6216-376C-730118495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76" y="1797562"/>
            <a:ext cx="654037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They laughed and said,  “Behold, the King!”</a:t>
            </a:r>
          </a:p>
          <a:p>
            <a:pPr marL="0" indent="0">
              <a:buNone/>
            </a:pPr>
            <a:r>
              <a:rPr lang="zh-CN" altLang="en-US" dirty="0"/>
              <a:t>戏笑祂说“看哪！这王。</a:t>
            </a:r>
            <a:endParaRPr lang="en-US" altLang="zh-CN" dirty="0"/>
          </a:p>
          <a:p>
            <a:pPr marL="0" indent="0">
              <a:buNone/>
            </a:pPr>
            <a:r>
              <a:rPr lang="en-US" dirty="0"/>
              <a:t>They struck Him and they cursed Him,</a:t>
            </a:r>
          </a:p>
          <a:p>
            <a:pPr marL="0" indent="0">
              <a:buNone/>
            </a:pPr>
            <a:r>
              <a:rPr lang="en-US" b="1" dirty="0">
                <a:effectLst/>
                <a:ea typeface="Times New Roman" panose="02020603050405020304" pitchFamily="18" charset="0"/>
              </a:rPr>
              <a:t>”</a:t>
            </a:r>
            <a:r>
              <a:rPr lang="en-US" b="1" dirty="0" err="1">
                <a:effectLst/>
                <a:ea typeface="Times New Roman" panose="02020603050405020304" pitchFamily="18" charset="0"/>
                <a:cs typeface="MS Gothic" panose="020B0609070205080204" pitchFamily="49" charset="-128"/>
              </a:rPr>
              <a:t>被他</a:t>
            </a:r>
            <a:r>
              <a:rPr lang="en-US" b="1" dirty="0" err="1">
                <a:effectLst/>
                <a:ea typeface="Times New Roman" panose="02020603050405020304" pitchFamily="18" charset="0"/>
                <a:cs typeface="Microsoft JhengHei" panose="020B0604030504040204" pitchFamily="34" charset="-120"/>
              </a:rPr>
              <a:t>们鞭打辱骂</a:t>
            </a:r>
            <a:r>
              <a:rPr lang="en-US" b="1" dirty="0">
                <a:effectLst/>
                <a:ea typeface="Times New Roman" panose="02020603050405020304" pitchFamily="18" charset="0"/>
                <a:cs typeface="MS Gothic" panose="020B0609070205080204" pitchFamily="49" charset="-128"/>
              </a:rPr>
              <a:t>，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And they mocked His holy name,</a:t>
            </a:r>
          </a:p>
          <a:p>
            <a:pPr marL="0" indent="0">
              <a:buNone/>
            </a:pPr>
            <a:r>
              <a:rPr lang="en-US" b="1" dirty="0" err="1">
                <a:effectLst/>
                <a:cs typeface="MS Gothic" panose="020B0609070205080204" pitchFamily="49" charset="-128"/>
              </a:rPr>
              <a:t>又嘲笑</a:t>
            </a:r>
            <a:r>
              <a:rPr lang="en-US" b="1" dirty="0" err="1">
                <a:effectLst/>
                <a:cs typeface="Microsoft JhengHei" panose="020B0604030504040204" pitchFamily="34" charset="-120"/>
              </a:rPr>
              <a:t>祂的圣名</a:t>
            </a:r>
            <a:r>
              <a:rPr lang="en-US" b="1" dirty="0">
                <a:effectLst/>
                <a:cs typeface="Microsoft JhengHei" panose="020B0604030504040204" pitchFamily="34" charset="-120"/>
              </a:rPr>
              <a:t>，</a:t>
            </a:r>
          </a:p>
          <a:p>
            <a:pPr marL="0" indent="0">
              <a:buNone/>
            </a:pPr>
            <a:r>
              <a:rPr lang="en-US" b="1" dirty="0"/>
              <a:t>All alone, He suffered everything.</a:t>
            </a:r>
          </a:p>
          <a:p>
            <a:pPr marL="0" indent="0">
              <a:buNone/>
            </a:pPr>
            <a:r>
              <a:rPr lang="en-US" dirty="0" err="1"/>
              <a:t>祂独自忍受一切顶撞</a:t>
            </a:r>
            <a:r>
              <a:rPr lang="en-US" dirty="0"/>
              <a:t>。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F9A2CF-476C-C625-DF22-77D7707379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623" y="1690688"/>
            <a:ext cx="2928177" cy="4565087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0907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79D6-39AF-928C-0A35-D8A185EB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365125"/>
            <a:ext cx="10720057" cy="1325563"/>
          </a:xfrm>
        </p:spPr>
        <p:txBody>
          <a:bodyPr/>
          <a:lstStyle/>
          <a:p>
            <a:r>
              <a:rPr lang="en-US" dirty="0"/>
              <a:t>He could have called 10,000 angels</a:t>
            </a:r>
            <a:br>
              <a:rPr lang="en-US" dirty="0"/>
            </a:br>
            <a:r>
              <a:rPr lang="zh-TW" altLang="en-US" dirty="0"/>
              <a:t>祂可求父差千万天使，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6F286-6312-EBD3-4E40-6C7582627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743" y="1825625"/>
            <a:ext cx="538605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destroy the world</a:t>
            </a:r>
          </a:p>
          <a:p>
            <a:pPr marL="0" indent="0">
              <a:buNone/>
            </a:pPr>
            <a:r>
              <a:rPr lang="en-US" b="1" dirty="0" err="1">
                <a:effectLst/>
                <a:cs typeface="Microsoft JhengHei" panose="020B0604030504040204" pitchFamily="34" charset="-120"/>
              </a:rPr>
              <a:t>毁灭这世界</a:t>
            </a:r>
            <a:r>
              <a:rPr lang="en-US" b="1" dirty="0">
                <a:effectLst/>
                <a:cs typeface="Microsoft JhengHei" panose="020B0604030504040204" pitchFamily="34" charset="-120"/>
              </a:rPr>
              <a:t>，</a:t>
            </a:r>
          </a:p>
          <a:p>
            <a:pPr marL="0" indent="0">
              <a:buNone/>
            </a:pPr>
            <a:r>
              <a:rPr lang="en-US" b="1" dirty="0"/>
              <a:t>And set Him free!</a:t>
            </a:r>
          </a:p>
          <a:p>
            <a:pPr marL="0" indent="0">
              <a:buNone/>
            </a:pPr>
            <a:r>
              <a:rPr lang="en-US" b="1" dirty="0" err="1">
                <a:effectLst/>
                <a:cs typeface="Microsoft JhengHei" panose="020B0604030504040204" pitchFamily="34" charset="-120"/>
              </a:rPr>
              <a:t>将祂释放</a:t>
            </a:r>
            <a:r>
              <a:rPr lang="en-US" b="1" dirty="0">
                <a:effectLst/>
                <a:cs typeface="MS Gothic" panose="020B0609070205080204" pitchFamily="49" charset="-128"/>
              </a:rPr>
              <a:t>；</a:t>
            </a:r>
          </a:p>
          <a:p>
            <a:pPr marL="0" indent="0">
              <a:buNone/>
            </a:pPr>
            <a:r>
              <a:rPr lang="en-US" b="1" dirty="0"/>
              <a:t>He could have called 10,000 angels</a:t>
            </a:r>
          </a:p>
          <a:p>
            <a:pPr marL="0" indent="0">
              <a:buNone/>
            </a:pPr>
            <a:r>
              <a:rPr lang="zh-TW" altLang="en-US" b="1" dirty="0"/>
              <a:t>祂可求父差千万天使，</a:t>
            </a:r>
            <a:endParaRPr lang="en-US" altLang="zh-TW" b="1" dirty="0"/>
          </a:p>
          <a:p>
            <a:pPr marL="0" indent="0">
              <a:buNone/>
            </a:pPr>
            <a:r>
              <a:rPr lang="en-US" b="1" dirty="0"/>
              <a:t>But He died alone for you and me!</a:t>
            </a:r>
          </a:p>
          <a:p>
            <a:pPr marL="0" indent="0">
              <a:buNone/>
            </a:pPr>
            <a:r>
              <a:rPr lang="zh-TW" altLang="en-US" b="1" dirty="0"/>
              <a:t>祂竟愿受死，</a:t>
            </a:r>
            <a:r>
              <a:rPr lang="en-US" sz="180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cs typeface="Microsoft JhengHei" panose="020B0604030504040204" pitchFamily="34" charset="-120"/>
              </a:rPr>
              <a:t> </a:t>
            </a:r>
            <a:r>
              <a:rPr lang="en-US" b="1" dirty="0" err="1">
                <a:effectLst/>
                <a:cs typeface="Microsoft JhengHei" panose="020B0604030504040204" pitchFamily="34" charset="-120"/>
              </a:rPr>
              <a:t>为你为我</a:t>
            </a:r>
            <a:r>
              <a:rPr lang="en-US" b="1" dirty="0">
                <a:effectLst/>
                <a:cs typeface="MS Gothic" panose="020B0609070205080204" pitchFamily="49" charset="-128"/>
              </a:rPr>
              <a:t>。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734B4D-7FEC-1C32-C303-0C4F9C60E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57" y="2127401"/>
            <a:ext cx="5181600" cy="3168366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83760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indoor, wooden, piece, metal&#10;&#10;Description automatically generated">
            <a:extLst>
              <a:ext uri="{FF2B5EF4-FFF2-40B4-BE49-F238E27FC236}">
                <a16:creationId xmlns:a16="http://schemas.microsoft.com/office/drawing/2014/main" id="{9E98F6AC-E828-AA18-9225-6709656D2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93" y="741158"/>
            <a:ext cx="10751368" cy="5375684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465784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A0886-5A26-8D7D-A296-C3B3E12E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94" y="373025"/>
            <a:ext cx="8296747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Die Sieben </a:t>
            </a:r>
            <a:r>
              <a:rPr lang="en-US" b="1" dirty="0" err="1"/>
              <a:t>Worte</a:t>
            </a:r>
            <a:r>
              <a:rPr lang="en-US" b="1" dirty="0"/>
              <a:t> Jesu Christi am </a:t>
            </a:r>
            <a:r>
              <a:rPr lang="en-US" b="1" dirty="0" err="1"/>
              <a:t>Kreuz</a:t>
            </a:r>
            <a:br>
              <a:rPr lang="en-US" b="1" dirty="0"/>
            </a:br>
            <a:r>
              <a:rPr lang="en-US" b="1" dirty="0">
                <a:solidFill>
                  <a:schemeClr val="accent4"/>
                </a:solidFill>
              </a:rPr>
              <a:t>The Seven Sayings of Jesus on the Cross</a:t>
            </a:r>
            <a:br>
              <a:rPr lang="en-US" b="1" dirty="0"/>
            </a:br>
            <a:r>
              <a:rPr lang="zh-CN" altLang="en-US" b="1" dirty="0"/>
              <a:t>耶稣在十字架上的最后七句话</a:t>
            </a:r>
            <a:endParaRPr lang="en-US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A48640F-DF7B-769D-DB76-C378E1E79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864" y="2159859"/>
            <a:ext cx="5181600" cy="3989944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Da Jesus an dem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Kreuze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stund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Jesus stood on the cross,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耶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稣站在十字架上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ihm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sein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Leichnam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war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verwundt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and His body was wounded,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他的身体受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伤了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14" descr="A stained glass window&#10;&#10;Description automatically generated with medium confidence">
            <a:extLst>
              <a:ext uri="{FF2B5EF4-FFF2-40B4-BE49-F238E27FC236}">
                <a16:creationId xmlns:a16="http://schemas.microsoft.com/office/drawing/2014/main" id="{17F43BB0-3FBE-6C97-C627-55B7840B2E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95" y="2064470"/>
            <a:ext cx="5498876" cy="3662337"/>
          </a:xfrm>
          <a:ln w="63500">
            <a:solidFill>
              <a:schemeClr val="accent4"/>
            </a:solidFill>
          </a:ln>
        </p:spPr>
      </p:pic>
      <p:pic>
        <p:nvPicPr>
          <p:cNvPr id="3" name="01 - Schütz_ Die Sieben Worte Jesu am Kreuz, SVW">
            <a:hlinkClick r:id="" action="ppaction://media"/>
            <a:extLst>
              <a:ext uri="{FF2B5EF4-FFF2-40B4-BE49-F238E27FC236}">
                <a16:creationId xmlns:a16="http://schemas.microsoft.com/office/drawing/2014/main" id="{4833D879-2E2E-D949-BD1F-AB406F564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5504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1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3000"/>
    </mc:Choice>
    <mc:Fallback>
      <p:transition spd="slow" advClick="0" advTm="33000"/>
    </mc:Fallback>
  </mc:AlternateContent>
  <p:timing>
    <p:tnLst>
      <p:par>
        <p:cTn id="1" dur="indefinite" restart="never" nodeType="tmRoot">
          <p:childTnLst>
            <p:audio>
              <p:cMediaNode vol="80000" numSld="4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A48640F-DF7B-769D-DB76-C378E1E79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11086"/>
            <a:ext cx="5181600" cy="6278250"/>
          </a:xfrm>
        </p:spPr>
        <p:txBody>
          <a:bodyPr>
            <a:normAutofit fontScale="92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Da Jesus an dem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Kreuze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stund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Jesus stood on the cross,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耶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稣站在十字架上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ihm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sein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Leichnam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war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verwundt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and His body was wounded,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他的身体受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伤了</a:t>
            </a:r>
            <a:endParaRPr lang="en-US" b="1" kern="100" dirty="0">
              <a:effectLst/>
              <a:ea typeface="Calibri" panose="020F0502020204030204" pitchFamily="34" charset="0"/>
              <a:cs typeface="Microsoft JhengHei" panose="020B0604030504040204" pitchFamily="34" charset="-12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So gar </a:t>
            </a:r>
            <a:r>
              <a:rPr lang="en-US" sz="30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mit</a:t>
            </a:r>
            <a:r>
              <a:rPr lang="en-US" sz="30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bitterm</a:t>
            </a:r>
            <a:r>
              <a:rPr lang="en-US" sz="30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Schmerzen</a:t>
            </a:r>
            <a:endParaRPr lang="en-US" sz="3000" b="1" i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So much bitter pain,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如此痛苦</a:t>
            </a:r>
            <a:endParaRPr lang="en-US" sz="3000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So gar </a:t>
            </a:r>
            <a:r>
              <a:rPr lang="en-US" sz="30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mit</a:t>
            </a:r>
            <a:r>
              <a:rPr lang="en-US" sz="30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bitterm</a:t>
            </a:r>
            <a:r>
              <a:rPr lang="en-US" sz="30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Schmerzen</a:t>
            </a:r>
            <a:endParaRPr lang="en-US" sz="3000" b="1" i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So much bitter pain,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如此痛苦</a:t>
            </a:r>
            <a:endParaRPr lang="en-US" sz="3000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 descr="A picture containing sunset, outdoor, sun, clouds&#10;&#10;Description automatically generated">
            <a:extLst>
              <a:ext uri="{FF2B5EF4-FFF2-40B4-BE49-F238E27FC236}">
                <a16:creationId xmlns:a16="http://schemas.microsoft.com/office/drawing/2014/main" id="{D2B5A0A1-80BB-995E-FABE-9862775B7D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57" y="1471782"/>
            <a:ext cx="5776370" cy="4165652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070742786"/>
      </p:ext>
    </p:extLst>
  </p:cSld>
  <p:clrMapOvr>
    <a:masterClrMapping/>
  </p:clrMapOvr>
  <p:transition spd="med" advClick="0" advTm="2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BF8BE-2B7A-51F5-A8F2-ECBBA90FE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225" y="1175175"/>
            <a:ext cx="5345784" cy="4351338"/>
          </a:xfrm>
        </p:spPr>
        <p:txBody>
          <a:bodyPr anchor="ctr"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sieben</a:t>
            </a: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Wort, die Jesus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sprach</a:t>
            </a:r>
            <a:endParaRPr lang="en-US" b="1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Jesus said seven sayings (“words”)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耶</a:t>
            </a:r>
            <a:r>
              <a:rPr lang="en-US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稣说了七句话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Betracht</a:t>
            </a: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deinem</a:t>
            </a: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Herzen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Contemplate them in your heart,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在你的心中思考它</a:t>
            </a:r>
            <a:r>
              <a:rPr lang="en-US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们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94B06D2-5F01-26E9-70C3-D03C3E333F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229" y="886120"/>
            <a:ext cx="5518775" cy="4828929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779798481"/>
      </p:ext>
    </p:extLst>
  </p:cSld>
  <p:clrMapOvr>
    <a:masterClrMapping/>
  </p:clrMapOvr>
  <p:transition spd="slow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BF8BE-2B7A-51F5-A8F2-ECBBA90FE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225" y="1175175"/>
            <a:ext cx="5345784" cy="4351338"/>
          </a:xfrm>
        </p:spPr>
        <p:txBody>
          <a:bodyPr anchor="ctr"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sieben</a:t>
            </a: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Wort, die Jesus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sprach</a:t>
            </a:r>
            <a:endParaRPr lang="en-US" b="1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Jesus said seven sayings (“words”)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耶</a:t>
            </a:r>
            <a:r>
              <a:rPr lang="en-US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稣说了七句话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Betracht</a:t>
            </a: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deinem</a:t>
            </a: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Herzen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Contemplate them in your heart,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在你的心中思考它</a:t>
            </a:r>
            <a:r>
              <a:rPr lang="en-US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们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A picture containing outdoor, rock&#10;&#10;Description automatically generated">
            <a:extLst>
              <a:ext uri="{FF2B5EF4-FFF2-40B4-BE49-F238E27FC236}">
                <a16:creationId xmlns:a16="http://schemas.microsoft.com/office/drawing/2014/main" id="{F98144E6-FA97-332E-0154-BDC52E2080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5096"/>
            <a:ext cx="4616158" cy="5793747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44612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A2AC-1720-A720-AB09-10796F2B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10331" cy="1325563"/>
          </a:xfrm>
        </p:spPr>
        <p:txBody>
          <a:bodyPr/>
          <a:lstStyle/>
          <a:p>
            <a:r>
              <a:rPr lang="en-US" b="1" dirty="0"/>
              <a:t>Christ for Others / </a:t>
            </a:r>
            <a:r>
              <a:rPr lang="ja-JP" altLang="en-US" b="1" dirty="0"/>
              <a:t>基督为他人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29D8D8-141C-A064-F8AD-16877648C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“Jesus said, ‘Father, forgive them, for they don’t know what they’re doing.’ They drew lots as a way of dividing up his clothing.” Luke 23:34 [CEB]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600" b="1" kern="100" baseline="300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34 </a:t>
            </a:r>
            <a:r>
              <a:rPr lang="en-US" sz="36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耶穌</a:t>
            </a:r>
            <a:r>
              <a:rPr lang="en-US" sz="3600" b="1" kern="100" dirty="0" err="1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說</a:t>
            </a:r>
            <a:r>
              <a:rPr lang="en-US" sz="3600" b="1" kern="1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：</a:t>
            </a:r>
            <a:r>
              <a:rPr lang="en-US" sz="36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MS Gothic" panose="020B0609070205080204" pitchFamily="49" charset="-128"/>
              </a:rPr>
              <a:t>“</a:t>
            </a:r>
            <a:r>
              <a:rPr lang="en-US" sz="36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父啊，赦免他們！因為他們不知道自己所作的是甚麼</a:t>
            </a:r>
            <a:r>
              <a:rPr lang="en-US" sz="3600" b="1" kern="100" dirty="0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。</a:t>
            </a:r>
            <a:r>
              <a:rPr lang="en-US" sz="36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MS Gothic" panose="020B0609070205080204" pitchFamily="49" charset="-128"/>
              </a:rPr>
              <a:t>”</a:t>
            </a:r>
            <a:r>
              <a:rPr lang="en-US" sz="36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士兵抽籤，分了他的衣服</a:t>
            </a:r>
            <a:r>
              <a:rPr lang="en-US" sz="3600" b="1" kern="100" dirty="0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。</a:t>
            </a:r>
            <a:br>
              <a:rPr lang="en-US" sz="36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ja-JP" altLang="en-US" sz="3200" b="1" i="0" dirty="0">
                <a:effectLst/>
              </a:rPr>
              <a:t>路加福音 </a:t>
            </a:r>
            <a:r>
              <a:rPr lang="en-US" altLang="ja-JP" sz="3200" b="1" i="0" dirty="0">
                <a:effectLst/>
              </a:rPr>
              <a:t>23:34 </a:t>
            </a:r>
            <a:r>
              <a:rPr lang="en-US" altLang="ja-JP" sz="3200" b="1" dirty="0"/>
              <a:t>[</a:t>
            </a:r>
            <a:r>
              <a:rPr lang="ja-JP" altLang="en-US" sz="3200" b="1" dirty="0">
                <a:latin typeface="MS Gothic" panose="020B0609070205080204" pitchFamily="49" charset="-128"/>
                <a:cs typeface="MS Gothic" panose="020B0609070205080204" pitchFamily="49" charset="-128"/>
              </a:rPr>
              <a:t>新譯本</a:t>
            </a:r>
            <a:r>
              <a:rPr lang="en-US" altLang="ja-JP" sz="3200" b="1" dirty="0"/>
              <a:t>]</a:t>
            </a:r>
            <a:endParaRPr lang="en-US" sz="3200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02 - Schütz_ Die Sieben Worte Jesu am Kreuz, SVW">
            <a:hlinkClick r:id="" action="ppaction://media"/>
            <a:extLst>
              <a:ext uri="{FF2B5EF4-FFF2-40B4-BE49-F238E27FC236}">
                <a16:creationId xmlns:a16="http://schemas.microsoft.com/office/drawing/2014/main" id="{FA6BC7C0-B4DA-F663-F916-2E79CEDD8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9291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8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313AEB-BD61-C378-7F45-4B074E35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69594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Die </a:t>
            </a:r>
            <a:r>
              <a:rPr lang="en-US" b="1" dirty="0" err="1"/>
              <a:t>Dritte</a:t>
            </a:r>
            <a:r>
              <a:rPr lang="en-US" b="1" dirty="0"/>
              <a:t> </a:t>
            </a:r>
            <a:r>
              <a:rPr lang="en-US" b="1" dirty="0" err="1"/>
              <a:t>Stunde</a:t>
            </a:r>
            <a:br>
              <a:rPr lang="en-US" b="1" dirty="0"/>
            </a:br>
            <a:r>
              <a:rPr lang="en-US" b="1" dirty="0">
                <a:solidFill>
                  <a:schemeClr val="accent4"/>
                </a:solidFill>
              </a:rPr>
              <a:t>The Third Hour</a:t>
            </a:r>
            <a:br>
              <a:rPr lang="en-US" b="1" dirty="0"/>
            </a:br>
            <a:r>
              <a:rPr lang="ja-JP" altLang="en-US" b="1" dirty="0"/>
              <a:t>第三个小时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EFC0BB-18CE-6051-CF56-0F5233654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6205"/>
            <a:ext cx="5181600" cy="3940757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Und es war um die </a:t>
            </a:r>
            <a:r>
              <a:rPr lang="en-US" i="1" dirty="0" err="1"/>
              <a:t>dritte</a:t>
            </a:r>
            <a:r>
              <a:rPr lang="en-US" i="1" dirty="0"/>
              <a:t> </a:t>
            </a:r>
            <a:r>
              <a:rPr lang="en-US" i="1" dirty="0" err="1"/>
              <a:t>Stunde</a:t>
            </a:r>
            <a:r>
              <a:rPr lang="en-US" i="1" dirty="0"/>
              <a:t>,</a:t>
            </a:r>
            <a:br>
              <a:rPr lang="en-US" dirty="0"/>
            </a:br>
            <a:r>
              <a:rPr lang="en-US" dirty="0">
                <a:solidFill>
                  <a:schemeClr val="accent4"/>
                </a:solidFill>
              </a:rPr>
              <a:t>And it was the third hour,</a:t>
            </a:r>
            <a:br>
              <a:rPr lang="en-US" dirty="0"/>
            </a:br>
            <a:r>
              <a:rPr lang="zh-CN" altLang="en-US" dirty="0"/>
              <a:t>现在是第三个小时</a:t>
            </a:r>
            <a:endParaRPr lang="en-US" altLang="zh-CN" dirty="0"/>
          </a:p>
          <a:p>
            <a:pPr marL="0" indent="0">
              <a:buNone/>
            </a:pPr>
            <a:r>
              <a:rPr lang="en-US" i="1" dirty="0"/>
              <a:t>da </a:t>
            </a:r>
            <a:r>
              <a:rPr lang="en-US" i="1" dirty="0" err="1"/>
              <a:t>sie</a:t>
            </a:r>
            <a:r>
              <a:rPr lang="en-US" i="1" dirty="0"/>
              <a:t> </a:t>
            </a:r>
            <a:r>
              <a:rPr lang="en-US" i="1" dirty="0" err="1"/>
              <a:t>Jesum</a:t>
            </a:r>
            <a:r>
              <a:rPr lang="en-US" i="1" dirty="0"/>
              <a:t> </a:t>
            </a:r>
            <a:r>
              <a:rPr lang="en-US" i="1" dirty="0" err="1"/>
              <a:t>kreuzigten</a:t>
            </a:r>
            <a:br>
              <a:rPr lang="en-US" dirty="0"/>
            </a:br>
            <a:r>
              <a:rPr lang="en-US" dirty="0">
                <a:solidFill>
                  <a:schemeClr val="accent4"/>
                </a:solidFill>
              </a:rPr>
              <a:t>that Jesus was crucified</a:t>
            </a:r>
            <a:br>
              <a:rPr lang="en-US" dirty="0"/>
            </a:br>
            <a:r>
              <a:rPr lang="zh-CN" altLang="en-US" dirty="0"/>
              <a:t>耶稣被钉十字架</a:t>
            </a:r>
            <a:endParaRPr lang="en-US" altLang="zh-CN" dirty="0"/>
          </a:p>
          <a:p>
            <a:pPr marL="0" indent="0">
              <a:buNone/>
            </a:pPr>
            <a:r>
              <a:rPr lang="en-US" i="1" dirty="0"/>
              <a:t>er </a:t>
            </a:r>
            <a:r>
              <a:rPr lang="en-US" i="1" dirty="0" err="1"/>
              <a:t>aber</a:t>
            </a:r>
            <a:r>
              <a:rPr lang="en-US" i="1" dirty="0"/>
              <a:t> </a:t>
            </a:r>
            <a:r>
              <a:rPr lang="en-US" i="1" dirty="0" err="1"/>
              <a:t>sprach</a:t>
            </a:r>
            <a:r>
              <a:rPr lang="en-US" i="1" dirty="0"/>
              <a:t>:</a:t>
            </a:r>
            <a:br>
              <a:rPr lang="en-US" dirty="0"/>
            </a:br>
            <a:r>
              <a:rPr lang="en-US" dirty="0">
                <a:solidFill>
                  <a:schemeClr val="accent4"/>
                </a:solidFill>
              </a:rPr>
              <a:t>but He spoke:</a:t>
            </a:r>
            <a:br>
              <a:rPr lang="en-US" dirty="0"/>
            </a:br>
            <a:r>
              <a:rPr lang="ja-JP" altLang="en-US" dirty="0"/>
              <a:t>但他说话了</a:t>
            </a:r>
            <a:endParaRPr lang="en-US" dirty="0"/>
          </a:p>
        </p:txBody>
      </p:sp>
      <p:pic>
        <p:nvPicPr>
          <p:cNvPr id="12" name="Content Placeholder 11" descr="A picture containing person, group, crowd, several&#10;&#10;Description automatically generated">
            <a:extLst>
              <a:ext uri="{FF2B5EF4-FFF2-40B4-BE49-F238E27FC236}">
                <a16:creationId xmlns:a16="http://schemas.microsoft.com/office/drawing/2014/main" id="{1BEC808B-1294-6367-8631-A25826C18D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94" y="1690688"/>
            <a:ext cx="5279796" cy="3959847"/>
          </a:xfrm>
          <a:ln w="63500">
            <a:solidFill>
              <a:schemeClr val="accent4"/>
            </a:solidFill>
          </a:ln>
        </p:spPr>
      </p:pic>
      <p:pic>
        <p:nvPicPr>
          <p:cNvPr id="2" name="03a-Schutz_Die Sieben Worte">
            <a:hlinkClick r:id="" action="ppaction://media"/>
            <a:extLst>
              <a:ext uri="{FF2B5EF4-FFF2-40B4-BE49-F238E27FC236}">
                <a16:creationId xmlns:a16="http://schemas.microsoft.com/office/drawing/2014/main" id="{1F00B798-2AAE-791B-08F4-E202BB1E6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7232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6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7000">
        <p:split orient="vert"/>
      </p:transition>
    </mc:Choice>
    <mc:Fallback>
      <p:transition spd="slow" advClick="0" advTm="1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92807-73D8-2015-BDEA-C884C451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811"/>
          </a:xfrm>
        </p:spPr>
        <p:txBody>
          <a:bodyPr/>
          <a:lstStyle/>
          <a:p>
            <a:r>
              <a:rPr lang="en-US" dirty="0"/>
              <a:t>Intercession / </a:t>
            </a:r>
            <a:r>
              <a:rPr lang="ja-JP" altLang="en-US" dirty="0"/>
              <a:t>代求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F4775-AA02-E021-D4AA-854DA5855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68924"/>
            <a:ext cx="5960952" cy="5323951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300" b="1" dirty="0" err="1"/>
              <a:t>Vater</a:t>
            </a:r>
            <a:r>
              <a:rPr lang="en-US" sz="3300" b="1" dirty="0"/>
              <a:t>, </a:t>
            </a:r>
            <a:r>
              <a:rPr lang="en-US" sz="3300" b="1" dirty="0" err="1"/>
              <a:t>Vater</a:t>
            </a:r>
            <a:r>
              <a:rPr lang="en-US" sz="3300" b="1" dirty="0"/>
              <a:t>, </a:t>
            </a:r>
            <a:r>
              <a:rPr lang="en-US" sz="3300" b="1" dirty="0" err="1"/>
              <a:t>Vater</a:t>
            </a:r>
            <a:r>
              <a:rPr lang="en-US" sz="3300" b="1" dirty="0"/>
              <a:t>, </a:t>
            </a:r>
            <a:r>
              <a:rPr lang="en-US" sz="3300" b="1" dirty="0" err="1"/>
              <a:t>vergieb</a:t>
            </a:r>
            <a:r>
              <a:rPr lang="en-US" sz="3300" b="1" dirty="0"/>
              <a:t> </a:t>
            </a:r>
            <a:r>
              <a:rPr lang="en-US" sz="3300" b="1" dirty="0" err="1"/>
              <a:t>ihnen</a:t>
            </a:r>
            <a:r>
              <a:rPr lang="en-US" sz="3300" b="1" dirty="0"/>
              <a:t>,</a:t>
            </a:r>
            <a:br>
              <a:rPr lang="en-US" sz="3300" b="1" dirty="0"/>
            </a:br>
            <a:r>
              <a:rPr lang="en-US" sz="3300" b="1" dirty="0">
                <a:solidFill>
                  <a:schemeClr val="accent4"/>
                </a:solidFill>
              </a:rPr>
              <a:t>Father, Father, Father forgive them</a:t>
            </a:r>
            <a:br>
              <a:rPr lang="en-US" sz="3300" b="1" dirty="0"/>
            </a:br>
            <a:r>
              <a:rPr lang="en-US" sz="33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父</a:t>
            </a:r>
            <a:r>
              <a:rPr lang="en-US" sz="3300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亲</a:t>
            </a:r>
            <a:r>
              <a:rPr lang="en-US" sz="33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3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父</a:t>
            </a:r>
            <a:r>
              <a:rPr lang="en-US" sz="3300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亲</a:t>
            </a:r>
            <a:r>
              <a:rPr lang="en-US" sz="33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3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父</a:t>
            </a:r>
            <a:r>
              <a:rPr lang="en-US" sz="3300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亲，原谅他们</a:t>
            </a:r>
            <a:endParaRPr lang="en-US" sz="33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3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 </a:t>
            </a:r>
            <a:r>
              <a:rPr lang="en-US" sz="33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</a:t>
            </a:r>
            <a:r>
              <a:rPr lang="en-US" sz="33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Wissen </a:t>
            </a:r>
            <a:r>
              <a:rPr lang="en-US" sz="33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nicht</a:t>
            </a:r>
            <a:r>
              <a:rPr lang="en-US" sz="33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den </a:t>
            </a:r>
            <a:r>
              <a:rPr lang="en-US" sz="33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</a:t>
            </a:r>
            <a:r>
              <a:rPr lang="en-US" sz="33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Wissen </a:t>
            </a:r>
            <a:r>
              <a:rPr lang="en-US" sz="33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nicht</a:t>
            </a:r>
            <a:r>
              <a:rPr lang="en-US" sz="33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was </a:t>
            </a:r>
            <a:r>
              <a:rPr lang="en-US" sz="33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</a:t>
            </a:r>
            <a:r>
              <a:rPr lang="en-US" sz="33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thun</a:t>
            </a:r>
            <a:r>
              <a:rPr lang="en-US" sz="33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  <a:br>
              <a:rPr lang="en-US" sz="33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300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Because they know not,</a:t>
            </a:r>
            <a:r>
              <a:rPr lang="en-US" sz="33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33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3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因</a:t>
            </a:r>
            <a:r>
              <a:rPr lang="en-US" sz="3300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为他们不知道</a:t>
            </a:r>
            <a:endParaRPr lang="en-US" sz="3300" b="1" kern="100" dirty="0">
              <a:effectLst/>
              <a:latin typeface="Microsoft JhengHei" panose="020B0604030504040204" pitchFamily="34" charset="-120"/>
              <a:ea typeface="Calibri" panose="020F0502020204030204" pitchFamily="34" charset="0"/>
              <a:cs typeface="Microsoft JhengHei" panose="020B0604030504040204" pitchFamily="34" charset="-12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300" b="1" i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Wissen </a:t>
            </a:r>
            <a:r>
              <a:rPr lang="en-US" sz="3300" b="1" i="1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nicht</a:t>
            </a:r>
            <a:r>
              <a:rPr lang="en-US" sz="3300" b="1" i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was </a:t>
            </a:r>
            <a:r>
              <a:rPr lang="en-US" sz="3300" b="1" i="1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</a:t>
            </a:r>
            <a:r>
              <a:rPr lang="en-US" sz="3300" b="1" i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00" b="1" i="1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thun</a:t>
            </a:r>
            <a:r>
              <a:rPr lang="en-US" sz="3300" b="1" i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  <a:endParaRPr lang="en-US" sz="33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300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know not what they do.”</a:t>
            </a:r>
            <a:br>
              <a:rPr lang="en-US" sz="33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3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因</a:t>
            </a:r>
            <a:r>
              <a:rPr lang="en-US" sz="3300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为他们不知道他们做什么</a:t>
            </a:r>
            <a:endParaRPr lang="en-US" sz="33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DB29F42A-9549-9831-2D12-2139E35063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52" y="606583"/>
            <a:ext cx="4732660" cy="5802494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38779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4DC759-B4F8-9C1D-BF64-F5CA3092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7232"/>
          </a:xfrm>
        </p:spPr>
        <p:txBody>
          <a:bodyPr>
            <a:noAutofit/>
          </a:bodyPr>
          <a:lstStyle/>
          <a:p>
            <a:r>
              <a:rPr lang="en-US" b="1" dirty="0"/>
              <a:t>Ever Notice The #      in the Bible?</a:t>
            </a:r>
            <a:br>
              <a:rPr lang="en-US" b="1" dirty="0"/>
            </a:br>
            <a:br>
              <a:rPr lang="en-US" b="1" dirty="0"/>
            </a:br>
            <a:r>
              <a:rPr lang="en-US" dirty="0" err="1">
                <a:effectLst/>
                <a:cs typeface="MS Gothic" panose="020B0609070205080204" pitchFamily="49" charset="-128"/>
              </a:rPr>
              <a:t>你有注意圣</a:t>
            </a:r>
            <a:r>
              <a:rPr lang="en-US" dirty="0" err="1">
                <a:effectLst/>
                <a:cs typeface="Microsoft JhengHei" panose="020B0604030504040204" pitchFamily="34" charset="-120"/>
              </a:rPr>
              <a:t>经</a:t>
            </a:r>
            <a:r>
              <a:rPr lang="en-US" dirty="0" err="1">
                <a:effectLst/>
                <a:cs typeface="MS Gothic" panose="020B0609070205080204" pitchFamily="49" charset="-128"/>
              </a:rPr>
              <a:t>中</a:t>
            </a:r>
            <a:r>
              <a:rPr lang="en-US" dirty="0">
                <a:effectLst/>
                <a:cs typeface="MS Gothic" panose="020B0609070205080204" pitchFamily="49" charset="-128"/>
              </a:rPr>
              <a:t>     </a:t>
            </a:r>
            <a:r>
              <a:rPr lang="en-US" dirty="0" err="1">
                <a:effectLst/>
                <a:latin typeface="+mn-lt"/>
                <a:cs typeface="MS Gothic" panose="020B0609070205080204" pitchFamily="49" charset="-128"/>
              </a:rPr>
              <a:t>的个数嗎</a:t>
            </a:r>
            <a:r>
              <a:rPr lang="en-US" dirty="0">
                <a:effectLst/>
                <a:latin typeface="+mn-lt"/>
                <a:cs typeface="MS Gothic" panose="020B0609070205080204" pitchFamily="49" charset="-128"/>
              </a:rPr>
              <a:t>？</a:t>
            </a:r>
            <a:endParaRPr lang="en-US" dirty="0">
              <a:latin typeface="+mn-lt"/>
            </a:endParaRPr>
          </a:p>
        </p:txBody>
      </p:sp>
      <p:pic>
        <p:nvPicPr>
          <p:cNvPr id="5" name="Content Placeholder 4" descr="A stained glass window&#10;&#10;Description automatically generated with medium confidence">
            <a:extLst>
              <a:ext uri="{FF2B5EF4-FFF2-40B4-BE49-F238E27FC236}">
                <a16:creationId xmlns:a16="http://schemas.microsoft.com/office/drawing/2014/main" id="{AACAA0AD-EEA2-BCA5-C368-04CC8D3AF9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34901"/>
            <a:ext cx="5181600" cy="2932785"/>
          </a:xfrm>
          <a:ln w="63500">
            <a:solidFill>
              <a:schemeClr val="accent4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004685-1CD9-9790-9DB9-033514462822}"/>
              </a:ext>
            </a:extLst>
          </p:cNvPr>
          <p:cNvSpPr/>
          <p:nvPr/>
        </p:nvSpPr>
        <p:spPr>
          <a:xfrm>
            <a:off x="4264891" y="-244753"/>
            <a:ext cx="175490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  <a:p>
            <a:pPr algn="ctr"/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" name="Picture 9" descr="A picture containing text, several, porcelain&#10;&#10;Description automatically generated">
            <a:extLst>
              <a:ext uri="{FF2B5EF4-FFF2-40B4-BE49-F238E27FC236}">
                <a16:creationId xmlns:a16="http://schemas.microsoft.com/office/drawing/2014/main" id="{F0900D5E-4D26-B102-322D-A20447578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2412638"/>
            <a:ext cx="3971636" cy="3177309"/>
          </a:xfrm>
          <a:prstGeom prst="rect">
            <a:avLst/>
          </a:prstGeom>
          <a:ln w="63500">
            <a:solidFill>
              <a:schemeClr val="accent4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2E1BD6-6288-6638-CFBC-189B3C25B34E}"/>
              </a:ext>
            </a:extLst>
          </p:cNvPr>
          <p:cNvSpPr/>
          <p:nvPr/>
        </p:nvSpPr>
        <p:spPr>
          <a:xfrm>
            <a:off x="4341091" y="840135"/>
            <a:ext cx="175490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 </a:t>
            </a:r>
          </a:p>
          <a:p>
            <a:pPr algn="ctr"/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394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A1429-59B4-E76B-9032-CB54D1EE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6" y="381458"/>
            <a:ext cx="10515600" cy="657917"/>
          </a:xfrm>
        </p:spPr>
        <p:txBody>
          <a:bodyPr>
            <a:normAutofit fontScale="90000"/>
          </a:bodyPr>
          <a:lstStyle/>
          <a:p>
            <a:r>
              <a:rPr lang="en-US" dirty="0"/>
              <a:t>Thoughtfulness / </a:t>
            </a:r>
            <a:r>
              <a:rPr lang="ja-JP" altLang="en-US" dirty="0"/>
              <a:t>体贴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30CB1D-314B-6392-78C8-E98A95A38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2486" y="1142603"/>
            <a:ext cx="6287678" cy="508149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zh-TW" altLang="en-US" sz="3200" b="1" i="0" dirty="0">
                <a:effectLst/>
              </a:rPr>
              <a:t> </a:t>
            </a:r>
            <a:r>
              <a:rPr lang="en-US" altLang="zh-TW" sz="3200" b="1" i="0" baseline="30000" dirty="0">
                <a:effectLst/>
              </a:rPr>
              <a:t>26 </a:t>
            </a:r>
            <a:r>
              <a:rPr lang="zh-TW" altLang="en-US" sz="3200" b="1" i="0" dirty="0">
                <a:effectLst/>
              </a:rPr>
              <a:t>耶穌看見母親，</a:t>
            </a:r>
            <a:br>
              <a:rPr lang="en-US" altLang="zh-TW" sz="3200" b="1" i="0" dirty="0">
                <a:effectLst/>
              </a:rPr>
            </a:br>
            <a:r>
              <a:rPr lang="zh-TW" altLang="en-US" sz="3200" b="1" i="0" dirty="0">
                <a:effectLst/>
              </a:rPr>
              <a:t>又看見他所愛的那門徒站在旁邊，</a:t>
            </a:r>
            <a:br>
              <a:rPr lang="en-US" altLang="zh-TW" sz="3200" b="1" i="0" dirty="0">
                <a:effectLst/>
              </a:rPr>
            </a:br>
            <a:r>
              <a:rPr lang="zh-TW" altLang="en-US" sz="3200" b="1" i="0" dirty="0">
                <a:effectLst/>
              </a:rPr>
              <a:t>就對母親說：“母親</a:t>
            </a:r>
            <a:br>
              <a:rPr lang="en-US" altLang="zh-TW" sz="3200" b="1" i="0" dirty="0">
                <a:effectLst/>
              </a:rPr>
            </a:br>
            <a:r>
              <a:rPr lang="en-US" altLang="zh-TW" sz="3200" b="1" i="0" dirty="0">
                <a:effectLst/>
              </a:rPr>
              <a:t>(</a:t>
            </a:r>
            <a:r>
              <a:rPr lang="zh-TW" altLang="en-US" sz="3200" b="1" i="0" dirty="0">
                <a:effectLst/>
              </a:rPr>
              <a:t>“母親”原文作“婦人”），</a:t>
            </a:r>
            <a:br>
              <a:rPr lang="en-US" altLang="zh-TW" sz="3200" b="1" i="0" dirty="0">
                <a:effectLst/>
              </a:rPr>
            </a:br>
            <a:r>
              <a:rPr lang="zh-TW" altLang="en-US" sz="3200" b="1" i="0" dirty="0">
                <a:effectLst/>
              </a:rPr>
              <a:t>看！你的兒子。” </a:t>
            </a:r>
            <a:br>
              <a:rPr lang="en-US" altLang="zh-TW" sz="3200" b="1" i="0" dirty="0">
                <a:effectLst/>
              </a:rPr>
            </a:br>
            <a:r>
              <a:rPr lang="en-US" altLang="zh-TW" sz="3200" b="1" i="0" baseline="30000" dirty="0">
                <a:effectLst/>
              </a:rPr>
              <a:t>27 </a:t>
            </a:r>
            <a:r>
              <a:rPr lang="zh-TW" altLang="en-US" sz="3200" b="1" i="0" dirty="0">
                <a:effectLst/>
              </a:rPr>
              <a:t>然後他對那門徒說：</a:t>
            </a:r>
            <a:br>
              <a:rPr lang="en-US" altLang="zh-TW" sz="3200" b="1" i="0" dirty="0">
                <a:effectLst/>
              </a:rPr>
            </a:br>
            <a:r>
              <a:rPr lang="zh-TW" altLang="en-US" sz="3200" b="1" i="0" dirty="0">
                <a:effectLst/>
              </a:rPr>
              <a:t>“看！你的母親。”從那時起，</a:t>
            </a:r>
            <a:br>
              <a:rPr lang="en-US" altLang="zh-TW" sz="3200" b="1" i="0" dirty="0">
                <a:effectLst/>
              </a:rPr>
            </a:br>
            <a:r>
              <a:rPr lang="zh-TW" altLang="en-US" sz="3200" b="1" i="0" dirty="0">
                <a:effectLst/>
              </a:rPr>
              <a:t>那門徒就把她接到自己的家裡去了。</a:t>
            </a:r>
            <a:endParaRPr lang="en-US" sz="3200" b="1" dirty="0"/>
          </a:p>
        </p:txBody>
      </p:sp>
      <p:pic>
        <p:nvPicPr>
          <p:cNvPr id="8" name="Content Placeholder 7" descr="A picture containing window, building&#10;&#10;Description automatically generated">
            <a:extLst>
              <a:ext uri="{FF2B5EF4-FFF2-40B4-BE49-F238E27FC236}">
                <a16:creationId xmlns:a16="http://schemas.microsoft.com/office/drawing/2014/main" id="{22E48646-D2DC-0D83-9A09-979FE2AAD9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22" y="125628"/>
            <a:ext cx="4914615" cy="2285520"/>
          </a:xfrm>
          <a:ln w="63500">
            <a:solidFill>
              <a:schemeClr val="accent4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3C73F-4B59-D153-C1F2-E9FD51578000}"/>
              </a:ext>
            </a:extLst>
          </p:cNvPr>
          <p:cNvSpPr txBox="1"/>
          <p:nvPr/>
        </p:nvSpPr>
        <p:spPr>
          <a:xfrm>
            <a:off x="6903299" y="2506224"/>
            <a:ext cx="541917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kern="100" baseline="300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26 </a:t>
            </a:r>
            <a: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Jesus saw his mother </a:t>
            </a:r>
            <a:b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the disciple whom he </a:t>
            </a:r>
            <a:b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loved standing nearby, he said </a:t>
            </a:r>
            <a:b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his mother, “Woman, here </a:t>
            </a:r>
            <a:b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your son.” </a:t>
            </a:r>
            <a:r>
              <a:rPr lang="en-US" sz="2800" b="1" kern="100" baseline="300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27 </a:t>
            </a:r>
            <a: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Then he said to </a:t>
            </a:r>
            <a:b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disciple, “Here is your </a:t>
            </a:r>
          </a:p>
          <a:p>
            <a: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mother.” And from that time </a:t>
            </a:r>
            <a:b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on, this disciple took her into </a:t>
            </a:r>
            <a:b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home.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71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AAE8-302A-4B55-121B-F9969FBB0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84" y="184648"/>
            <a:ext cx="6533336" cy="112567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Women at the Cross</a:t>
            </a:r>
            <a:br>
              <a:rPr lang="en-US" sz="4000" dirty="0"/>
            </a:br>
            <a:r>
              <a:rPr lang="ja-JP" altLang="en-US" sz="4000" dirty="0"/>
              <a:t>妇女看到十字架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BE239-759D-D17D-663F-89EFD9370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451" y="1244338"/>
            <a:ext cx="7277285" cy="4666048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stund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aber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dem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Kreuze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Jesu seine Mutter,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there was beside the cross, Jesus’ mother,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但在十字架旁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边是耶稣的母亲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seiner Mutter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Schwester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Maria, </a:t>
            </a:r>
            <a:b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Cleophas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Weib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mother’s sister, Mary, a woman Cleophas,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他母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亲的妹妹和一个女人，克里奥法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Maria Magdalena. </a:t>
            </a: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Mary Magdalene.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和抹大拉的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马利亚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AF734A40-14AE-BA5E-390B-CE46C4580A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70" y="1563152"/>
            <a:ext cx="4523979" cy="3876114"/>
          </a:xfrm>
          <a:ln w="63500">
            <a:solidFill>
              <a:schemeClr val="accent4"/>
            </a:solidFill>
          </a:ln>
        </p:spPr>
      </p:pic>
      <p:pic>
        <p:nvPicPr>
          <p:cNvPr id="4" name="03b-Schutz_Die Sieben Worte">
            <a:hlinkClick r:id="" action="ppaction://media"/>
            <a:extLst>
              <a:ext uri="{FF2B5EF4-FFF2-40B4-BE49-F238E27FC236}">
                <a16:creationId xmlns:a16="http://schemas.microsoft.com/office/drawing/2014/main" id="{F688B8F2-CA08-25EA-E143-5CAA22038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9056" y="353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4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000"/>
    </mc:Choice>
    <mc:Fallback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105606-B49D-FE40-D1DE-18DD477BA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86" y="260776"/>
            <a:ext cx="10515600" cy="4351338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nun Jesus seine Mutter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sahe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Then, Jesus saw His mother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然后耶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稣看见了他的母亲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den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nger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stehen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den er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lieb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hatte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the disciple whom He loved standing beside her.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和他所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爱的弟子</a:t>
            </a:r>
            <a:r>
              <a:rPr lang="en-US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 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站在她旁边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Sprach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er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seiner Mutter: </a:t>
            </a: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said to His mother: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他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对他妈妈说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Weib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Weib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siehe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das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dein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Sohn,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dein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Sohn.”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“Woman, woman see, this is your son, your son.”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女人，女人，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这是你的儿子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ainting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936D7D12-A521-E194-35DF-1DA3B4A8E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44" y="1253331"/>
            <a:ext cx="3481070" cy="4351338"/>
          </a:xfrm>
          <a:prstGeom prst="rect">
            <a:avLst/>
          </a:prstGeo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86712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369A11-3E51-5A98-6980-A00416588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193" y="681037"/>
            <a:ext cx="11386509" cy="5495926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Darnach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spricth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er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dem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nger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</a:t>
            </a: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Afterwards, He spoke to the disciple: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然后他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对门徒说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Johannes, Johannes,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siehe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das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deine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Mutter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“John, John, see, this is your mother.”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约翰，约翰，看，这是你妈妈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von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Stund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nahm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der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nger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sich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from that hour, she took the disciple </a:t>
            </a:r>
            <a:b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for herself.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从那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时起，她就把他当作</a:t>
            </a: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自己的儿子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9D971ED9-6799-2A0D-FE00-4DE40903D0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851" y="1448552"/>
            <a:ext cx="4380851" cy="4207530"/>
          </a:xfrm>
          <a:ln w="63500">
            <a:solidFill>
              <a:schemeClr val="accent4"/>
            </a:solidFill>
          </a:ln>
        </p:spPr>
      </p:pic>
      <p:pic>
        <p:nvPicPr>
          <p:cNvPr id="2" name="03c-Schutz_Die Sieben Worte">
            <a:hlinkClick r:id="" action="ppaction://media"/>
            <a:extLst>
              <a:ext uri="{FF2B5EF4-FFF2-40B4-BE49-F238E27FC236}">
                <a16:creationId xmlns:a16="http://schemas.microsoft.com/office/drawing/2014/main" id="{CC913A6D-354C-D417-D03A-899318AFC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6575" y="150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BE98-1A77-284C-F126-7F4E309D3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88113" cy="1325563"/>
          </a:xfrm>
        </p:spPr>
        <p:txBody>
          <a:bodyPr/>
          <a:lstStyle/>
          <a:p>
            <a:r>
              <a:rPr lang="en-US" dirty="0"/>
              <a:t>The Thief on the Left</a:t>
            </a:r>
            <a:br>
              <a:rPr lang="en-US" dirty="0"/>
            </a:br>
            <a:r>
              <a:rPr lang="ja-JP" altLang="en-US" b="1" dirty="0"/>
              <a:t>左边的</a:t>
            </a:r>
            <a:r>
              <a:rPr lang="en-US" b="1" dirty="0" err="1">
                <a:effectLst/>
                <a:latin typeface="Yu Gothic" panose="020B0400000000000000" pitchFamily="34" charset="-128"/>
                <a:cs typeface="Yu Gothic" panose="020B0400000000000000" pitchFamily="34" charset="-128"/>
              </a:rPr>
              <a:t>强</a:t>
            </a:r>
            <a:r>
              <a:rPr lang="en-US" b="1" dirty="0" err="1">
                <a:effectLst/>
                <a:latin typeface="MS Gothic" panose="020B0609070205080204" pitchFamily="49" charset="-128"/>
                <a:cs typeface="MS Gothic" panose="020B0609070205080204" pitchFamily="49" charset="-128"/>
              </a:rPr>
              <a:t>盗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C5671-4CE9-3418-00C0-60759C17E0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Aber der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belthater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einer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die da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gehenkt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waren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But one of the offenders who was hanging there with Him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但是和他一起吊死的</a:t>
            </a:r>
            <a:r>
              <a:rPr lang="en-US" b="1" dirty="0" err="1">
                <a:effectLst/>
                <a:latin typeface="Yu Gothic" panose="020B0400000000000000" pitchFamily="34" charset="-128"/>
                <a:cs typeface="Yu Gothic" panose="020B0400000000000000" pitchFamily="34" charset="-128"/>
              </a:rPr>
              <a:t>强</a:t>
            </a:r>
            <a:r>
              <a:rPr lang="en-US" b="1" dirty="0" err="1">
                <a:effectLst/>
                <a:latin typeface="MS Gothic" panose="020B0609070205080204" pitchFamily="49" charset="-128"/>
                <a:cs typeface="MS Gothic" panose="020B0609070205080204" pitchFamily="49" charset="-128"/>
              </a:rPr>
              <a:t>盗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之一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Lästert</a:t>
            </a:r>
            <a:r>
              <a:rPr lang="en-US" b="1" i="1" kern="100" dirty="0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ihn</a:t>
            </a:r>
            <a:r>
              <a:rPr lang="en-US" b="1" i="1" kern="100" dirty="0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 und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sprach</a:t>
            </a:r>
            <a:r>
              <a:rPr lang="en-US" b="1" i="1" kern="100" dirty="0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: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Blasphemed Him and said:</a:t>
            </a:r>
            <a:endParaRPr lang="en-US" b="1" kern="100" dirty="0">
              <a:solidFill>
                <a:schemeClr val="accent4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亵渎他并说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group of crosses with the sun setting behind them&#10;&#10;Description automatically generated with low confidence">
            <a:extLst>
              <a:ext uri="{FF2B5EF4-FFF2-40B4-BE49-F238E27FC236}">
                <a16:creationId xmlns:a16="http://schemas.microsoft.com/office/drawing/2014/main" id="{93B48CED-7A46-8622-90C3-3B7C28358E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58" y="1962157"/>
            <a:ext cx="4574452" cy="3426423"/>
          </a:xfrm>
          <a:ln w="63500">
            <a:solidFill>
              <a:schemeClr val="accent4"/>
            </a:solidFill>
          </a:ln>
        </p:spPr>
      </p:pic>
      <p:pic>
        <p:nvPicPr>
          <p:cNvPr id="4" name="03d-Schutz_Die Sieben Worte">
            <a:hlinkClick r:id="" action="ppaction://media"/>
            <a:extLst>
              <a:ext uri="{FF2B5EF4-FFF2-40B4-BE49-F238E27FC236}">
                <a16:creationId xmlns:a16="http://schemas.microsoft.com/office/drawing/2014/main" id="{0E5DB517-5A29-47FF-E366-C753F5894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7521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41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3000">
        <p15:prstTrans prst="wind"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69396-3E6D-66D6-375B-697CD93FC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039" y="429060"/>
            <a:ext cx="6580695" cy="5630208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Bist</a:t>
            </a:r>
            <a:r>
              <a:rPr lang="en-US" i="1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 du Christus, </a:t>
            </a:r>
            <a:r>
              <a:rPr lang="en-US" i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bist</a:t>
            </a:r>
            <a:r>
              <a:rPr lang="en-US" i="1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 du Christus,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Are you the Christ? Are you the</a:t>
            </a:r>
            <a:br>
              <a:rPr lang="en-US" kern="100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</a:br>
            <a:r>
              <a:rPr lang="en-US" kern="100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         Christ?</a:t>
            </a:r>
            <a:endParaRPr lang="en-US" kern="1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你是基督吗？你是基督吗</a:t>
            </a:r>
            <a:r>
              <a:rPr lang="en-US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？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Bist</a:t>
            </a:r>
            <a:r>
              <a:rPr lang="en-US" i="1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 du Christus, so </a:t>
            </a:r>
            <a:r>
              <a:rPr lang="en-US" i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hilf</a:t>
            </a:r>
            <a:r>
              <a:rPr lang="en-US" i="1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 </a:t>
            </a:r>
            <a:r>
              <a:rPr lang="en-US" i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dir</a:t>
            </a:r>
            <a:r>
              <a:rPr lang="en-US" i="1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 </a:t>
            </a:r>
            <a:r>
              <a:rPr lang="en-US" i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selbst</a:t>
            </a:r>
            <a:r>
              <a:rPr lang="en-US" i="1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,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Are you the Christ? Then, </a:t>
            </a:r>
            <a:br>
              <a:rPr lang="en-US" kern="100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</a:br>
            <a:r>
              <a:rPr lang="en-US" kern="100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          save yourself.</a:t>
            </a:r>
            <a:endParaRPr lang="en-US" kern="1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dirty="0" err="1">
                <a:effectLst/>
                <a:cs typeface="MS Gothic" panose="020B0609070205080204" pitchFamily="49" charset="-128"/>
              </a:rPr>
              <a:t>若是基督就救自己</a:t>
            </a:r>
            <a:endParaRPr lang="en-US" sz="32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Dir </a:t>
            </a:r>
            <a:r>
              <a:rPr lang="en-US" i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selbst</a:t>
            </a:r>
            <a:r>
              <a:rPr lang="en-US" i="1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 und uns. 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>
                <a:solidFill>
                  <a:schemeClr val="accent4"/>
                </a:solidFill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Yourself and us.</a:t>
            </a:r>
            <a:endParaRPr lang="en-US" kern="1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dirty="0" err="1">
                <a:effectLst/>
                <a:cs typeface="MS Gothic" panose="020B0609070205080204" pitchFamily="49" charset="-128"/>
              </a:rPr>
              <a:t>並救我</a:t>
            </a:r>
            <a:r>
              <a:rPr lang="en-US" sz="3200" dirty="0" err="1">
                <a:effectLst/>
                <a:cs typeface="Microsoft JhengHei" panose="020B0604030504040204" pitchFamily="34" charset="-120"/>
              </a:rPr>
              <a:t>们</a:t>
            </a:r>
            <a:endParaRPr lang="en-US" sz="32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picture containing text, cat, laying&#10;&#10;Description automatically generated">
            <a:extLst>
              <a:ext uri="{FF2B5EF4-FFF2-40B4-BE49-F238E27FC236}">
                <a16:creationId xmlns:a16="http://schemas.microsoft.com/office/drawing/2014/main" id="{407435B4-5E2F-512B-26FF-3C72A4A624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211" y="2375956"/>
            <a:ext cx="5181600" cy="2590800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868294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1000">
        <p15:prstTrans prst="drape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F709D-2DBD-6BC4-6AB1-D94668A40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90"/>
            <a:ext cx="10515600" cy="5969573"/>
          </a:xfrm>
        </p:spPr>
        <p:txBody>
          <a:bodyPr>
            <a:normAutofit fontScale="62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5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</a:t>
            </a:r>
            <a:r>
              <a:rPr lang="en-US" sz="5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antwortete</a:t>
            </a:r>
            <a:r>
              <a:rPr lang="en-US" sz="5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der </a:t>
            </a:r>
            <a:r>
              <a:rPr lang="en-US" sz="5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ander</a:t>
            </a:r>
            <a:r>
              <a:rPr lang="en-US" sz="5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strafte</a:t>
            </a:r>
            <a:r>
              <a:rPr lang="en-US" sz="5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ihn</a:t>
            </a:r>
            <a:r>
              <a:rPr lang="en-US" sz="5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und </a:t>
            </a:r>
            <a:r>
              <a:rPr lang="en-US" sz="5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sprach</a:t>
            </a:r>
            <a:r>
              <a:rPr lang="en-US" sz="5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5800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other [offender] answered, rebuking him and said: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5800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另一个</a:t>
            </a:r>
            <a:r>
              <a:rPr lang="en-US" sz="5800" dirty="0" err="1">
                <a:effectLst/>
                <a:latin typeface="Yu Gothic" panose="020B0400000000000000" pitchFamily="34" charset="-128"/>
                <a:cs typeface="Yu Gothic" panose="020B0400000000000000" pitchFamily="34" charset="-128"/>
              </a:rPr>
              <a:t>强</a:t>
            </a:r>
            <a:r>
              <a:rPr lang="en-US" sz="5800" dirty="0" err="1">
                <a:effectLst/>
                <a:latin typeface="MS Gothic" panose="020B0609070205080204" pitchFamily="49" charset="-128"/>
                <a:cs typeface="MS Gothic" panose="020B0609070205080204" pitchFamily="49" charset="-128"/>
              </a:rPr>
              <a:t>盗</a:t>
            </a:r>
            <a:r>
              <a:rPr lang="en-US" sz="5800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回答</a:t>
            </a:r>
            <a:r>
              <a:rPr lang="en-US" sz="5800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, </a:t>
            </a:r>
            <a:r>
              <a:rPr lang="en-US" sz="5800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斥责他说</a:t>
            </a:r>
            <a:endParaRPr lang="en-US" sz="5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5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du, und du </a:t>
            </a:r>
            <a:r>
              <a:rPr lang="en-US" sz="5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5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en-US" sz="5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rchtest</a:t>
            </a:r>
            <a:r>
              <a:rPr lang="en-US" sz="5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dich </a:t>
            </a:r>
            <a:r>
              <a:rPr lang="en-US" sz="5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auch</a:t>
            </a:r>
            <a:r>
              <a:rPr lang="en-US" sz="5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nicht</a:t>
            </a:r>
            <a:r>
              <a:rPr lang="en-US" sz="5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</a:t>
            </a:r>
            <a:r>
              <a:rPr lang="en-US" sz="5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en-US" sz="5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 Gott,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5800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“And you, and you, do you also not fear God?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5800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而你，也不</a:t>
            </a:r>
            <a:r>
              <a:rPr lang="en-US" sz="5800" dirty="0" err="1">
                <a:effectLst/>
                <a:cs typeface="MS Gothic" panose="020B0609070205080204" pitchFamily="49" charset="-128"/>
              </a:rPr>
              <a:t>當</a:t>
            </a:r>
            <a:r>
              <a:rPr lang="en-US" sz="5800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怕上帝</a:t>
            </a:r>
            <a:r>
              <a:rPr lang="en-US" sz="5800" kern="100" dirty="0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?</a:t>
            </a:r>
            <a:endParaRPr lang="en-US" sz="5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5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 du </a:t>
            </a:r>
            <a:r>
              <a:rPr lang="en-US" sz="5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doch</a:t>
            </a:r>
            <a:r>
              <a:rPr lang="en-US" sz="5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glei, </a:t>
            </a:r>
            <a:r>
              <a:rPr lang="en-US" sz="5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cher</a:t>
            </a:r>
            <a:r>
              <a:rPr lang="en-US" sz="5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Verdammniss</a:t>
            </a:r>
            <a:r>
              <a:rPr lang="en-US" sz="5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bist</a:t>
            </a:r>
            <a:r>
              <a:rPr lang="en-US" sz="5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sz="5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5800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is in the same damnation,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5800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你在同</a:t>
            </a:r>
            <a:r>
              <a:rPr lang="en-US" sz="5800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样的诅咒中</a:t>
            </a:r>
            <a:endParaRPr lang="en-US" sz="5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4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0">
        <p:circle/>
      </p:transition>
    </mc:Choice>
    <mc:Fallback>
      <p:transition spd="slow" advClick="0" advTm="20000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1F900-8ED1-9984-B7F6-A77995652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767" y="282803"/>
            <a:ext cx="6193410" cy="6438507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zwar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sind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billig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darinnen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sz="3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though we are fairly in it,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虽然这对我们很公平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empfangen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was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unsere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Thaten</a:t>
            </a:r>
            <a:b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werth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sind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sz="3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we are receiving what our deeds </a:t>
            </a:r>
            <a:br>
              <a:rPr lang="en-US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are worth,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我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们正在接受我们的行为所值得的</a:t>
            </a:r>
            <a:endParaRPr lang="en-US" kern="100" dirty="0">
              <a:effectLst/>
              <a:latin typeface="Microsoft JhengHei" panose="020B0604030504040204" pitchFamily="34" charset="-120"/>
              <a:ea typeface="Calibri" panose="020F0502020204030204" pitchFamily="34" charset="0"/>
              <a:cs typeface="Microsoft JhengHei" panose="020B0604030504040204" pitchFamily="34" charset="-12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Dieser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aber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dieser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aber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hat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nichts</a:t>
            </a:r>
            <a:b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ungeschicktes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gehan</a:t>
            </a:r>
            <a:r>
              <a:rPr lang="en-US" sz="30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delt.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He, But He has not acted </a:t>
            </a:r>
            <a:br>
              <a:rPr lang="en-US" sz="3000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000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inappropriately.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但他没有不当行</a:t>
            </a:r>
            <a:r>
              <a:rPr lang="en-US" sz="3000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为</a:t>
            </a:r>
            <a:endParaRPr lang="en-US" sz="3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D638186D-0834-667E-B724-68DF04AE8D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30" y="438567"/>
            <a:ext cx="5181600" cy="3449002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226734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3000">
        <p15:prstTrans prst="prestige"/>
      </p:transition>
    </mc:Choice>
    <mc:Fallback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AB152-A030-6E1F-D253-7CEE1DCE7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3994" y="496445"/>
            <a:ext cx="7165156" cy="4351338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sprach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Jesu: </a:t>
            </a:r>
            <a:r>
              <a:rPr lang="en-US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he said to Jesus: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他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对耶稣说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“Herr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gedenke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mich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Herr,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gedenke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an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mich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Herr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gedenke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mich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“Sir, think of me, Sir think of me, </a:t>
            </a:r>
            <a:br>
              <a:rPr lang="en-US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Sir, think of me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主啊，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记念我</a:t>
            </a:r>
            <a:r>
              <a:rPr lang="en-US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, 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主啊，记念我</a:t>
            </a:r>
            <a:r>
              <a:rPr lang="en-US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, </a:t>
            </a:r>
            <a:br>
              <a:rPr lang="en-US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</a:br>
            <a:r>
              <a:rPr lang="en-US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   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主啊，记念我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Wenn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in dem Reich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kommst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You come into [Your] kingdom.”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当你</a:t>
            </a:r>
            <a:r>
              <a:rPr lang="en-US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进入你的王国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C4C1E726-D894-A6C1-CDB0-17A5DFF758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36" y="1874520"/>
            <a:ext cx="5181600" cy="3108960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54510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26000">
        <p14:ripple/>
      </p:transition>
    </mc:Choice>
    <mc:Fallback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5743D-BBF8-6BEA-AB30-DFF0F4901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50449"/>
            <a:ext cx="5181600" cy="5526514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 Jesu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sprach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 </a:t>
            </a:r>
            <a:r>
              <a:rPr lang="en-US" b="1" kern="1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And Jesus said: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 err="1">
                <a:effectLst/>
                <a:cs typeface="MS Gothic" panose="020B0609070205080204" pitchFamily="49" charset="-128"/>
              </a:rPr>
              <a:t>於是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耶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稣说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Wahrlich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ich sage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dir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heute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wirst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du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mit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mir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im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Paradies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sein,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im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Paradies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sein.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“Certainly, I say to you, today you will be with Me in Paradise, in Paradise.”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当然，我告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诉你</a:t>
            </a:r>
            <a:r>
              <a:rPr lang="en-US" b="1" kern="100" dirty="0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, 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今天你会和我一起在</a:t>
            </a:r>
            <a:r>
              <a:rPr lang="en-US" dirty="0" err="1">
                <a:effectLst/>
                <a:cs typeface="MS Gothic" panose="020B0609070205080204" pitchFamily="49" charset="-128"/>
              </a:rPr>
              <a:t>樂園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 descr="A picture containing indoor&#10;&#10;Description automatically generated">
            <a:extLst>
              <a:ext uri="{FF2B5EF4-FFF2-40B4-BE49-F238E27FC236}">
                <a16:creationId xmlns:a16="http://schemas.microsoft.com/office/drawing/2014/main" id="{B2681744-6021-7079-2968-BB4FBC303C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08" y="2185714"/>
            <a:ext cx="5181600" cy="2486572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749326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7000">
        <p15:prstTrans prst="prestige"/>
      </p:transition>
    </mc:Choice>
    <mc:Fallback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9C32-9E5D-B134-861D-9EF755353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Windows /            </a:t>
            </a:r>
            <a:r>
              <a:rPr lang="ja-JP" altLang="en-US" b="1" dirty="0"/>
              <a:t>个窗</a:t>
            </a:r>
            <a:r>
              <a:rPr lang="en-US" b="1" dirty="0">
                <a:effectLst/>
                <a:latin typeface="Microsoft JhengHei" panose="020B0604030504040204" pitchFamily="34" charset="-120"/>
                <a:cs typeface="Microsoft JhengHei" panose="020B0604030504040204" pitchFamily="34" charset="-120"/>
              </a:rPr>
              <a:t>户</a:t>
            </a:r>
            <a:endParaRPr lang="en-US" b="1" dirty="0"/>
          </a:p>
        </p:txBody>
      </p:sp>
      <p:pic>
        <p:nvPicPr>
          <p:cNvPr id="7" name="Content Placeholder 6" descr="A picture containing blur, highway&#10;&#10;Description automatically generated">
            <a:extLst>
              <a:ext uri="{FF2B5EF4-FFF2-40B4-BE49-F238E27FC236}">
                <a16:creationId xmlns:a16="http://schemas.microsoft.com/office/drawing/2014/main" id="{B7346A50-C2A4-C611-F290-D33D8FD410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" y="2346036"/>
            <a:ext cx="5632002" cy="3168001"/>
          </a:xfrm>
          <a:ln w="63500">
            <a:solidFill>
              <a:schemeClr val="accent4"/>
            </a:solidFill>
          </a:ln>
        </p:spPr>
      </p:pic>
      <p:pic>
        <p:nvPicPr>
          <p:cNvPr id="9" name="Content Placeholder 8" descr="A group of stained glass windows&#10;&#10;Description automatically generated with medium confidence">
            <a:extLst>
              <a:ext uri="{FF2B5EF4-FFF2-40B4-BE49-F238E27FC236}">
                <a16:creationId xmlns:a16="http://schemas.microsoft.com/office/drawing/2014/main" id="{EE920952-9FBF-B56C-6900-409A3201C0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21" y="2023197"/>
            <a:ext cx="5128455" cy="3846341"/>
          </a:xfrm>
          <a:ln w="63500">
            <a:solidFill>
              <a:schemeClr val="accent4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67DAA5-8210-AFA3-98A8-B8C73E3F733E}"/>
              </a:ext>
            </a:extLst>
          </p:cNvPr>
          <p:cNvSpPr/>
          <p:nvPr/>
        </p:nvSpPr>
        <p:spPr>
          <a:xfrm>
            <a:off x="240146" y="32616"/>
            <a:ext cx="175490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  <a:p>
            <a:pPr algn="ctr"/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1" name="Picture 10" descr="A stained glass window&#10;&#10;Description automatically generated with medium confidence">
            <a:extLst>
              <a:ext uri="{FF2B5EF4-FFF2-40B4-BE49-F238E27FC236}">
                <a16:creationId xmlns:a16="http://schemas.microsoft.com/office/drawing/2014/main" id="{D2A7B63D-9E5A-AE42-EE0F-1599A2496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439" y="2023197"/>
            <a:ext cx="2564227" cy="3846341"/>
          </a:xfrm>
          <a:prstGeom prst="rect">
            <a:avLst/>
          </a:prstGeom>
          <a:ln w="63500">
            <a:solidFill>
              <a:schemeClr val="accent4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4F1FF2-9B3A-3131-4D50-16AB47B17ECB}"/>
              </a:ext>
            </a:extLst>
          </p:cNvPr>
          <p:cNvSpPr/>
          <p:nvPr/>
        </p:nvSpPr>
        <p:spPr>
          <a:xfrm>
            <a:off x="4238958" y="32616"/>
            <a:ext cx="175490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  <a:p>
            <a:pPr algn="ctr"/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69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82D71-4859-B201-B87D-175E7812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Luke 23:43 [CEB]</a:t>
            </a:r>
            <a:br>
              <a:rPr lang="en-US" dirty="0"/>
            </a:br>
            <a:r>
              <a:rPr lang="ja-JP" altLang="en-US" sz="4400" b="1" i="0" dirty="0">
                <a:effectLst/>
              </a:rPr>
              <a:t>路加福音 </a:t>
            </a:r>
            <a:r>
              <a:rPr lang="en-US" altLang="ja-JP" sz="4400" b="1" i="0" dirty="0">
                <a:effectLst/>
              </a:rPr>
              <a:t>23:43 </a:t>
            </a:r>
            <a:r>
              <a:rPr lang="en-US" altLang="ja-JP" sz="4400" b="1" dirty="0"/>
              <a:t>[</a:t>
            </a:r>
            <a:r>
              <a:rPr lang="ja-JP" altLang="en-US" sz="4400" b="1" dirty="0">
                <a:latin typeface="MS Gothic" panose="020B0609070205080204" pitchFamily="49" charset="-128"/>
                <a:cs typeface="MS Gothic" panose="020B0609070205080204" pitchFamily="49" charset="-128"/>
              </a:rPr>
              <a:t>新譯本</a:t>
            </a:r>
            <a:r>
              <a:rPr lang="en-US" altLang="ja-JP" sz="4400" b="1" dirty="0"/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BDCAC-8145-91C1-81D2-F00B0B342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023" y="2154843"/>
            <a:ext cx="5703216" cy="4022120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b="1" kern="1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43 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Jesus replied, “I assure you that today you will be with me in paradise.”</a:t>
            </a:r>
          </a:p>
          <a:p>
            <a:pPr marL="0" indent="0">
              <a:buNone/>
            </a:pPr>
            <a:endParaRPr lang="en-US" sz="3200" b="1" kern="100" baseline="30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kern="1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43 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耶穌對他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Malgun Gothic" panose="020B0503020000020004" pitchFamily="34" charset="-127"/>
              </a:rPr>
              <a:t>說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Malgun Gothic" panose="020B0503020000020004" pitchFamily="34" charset="-127"/>
              </a:rPr>
              <a:t>：</a:t>
            </a:r>
            <a:br>
              <a:rPr lang="en-US" sz="3200" b="1" kern="100" dirty="0">
                <a:effectLst/>
                <a:ea typeface="Calibri" panose="020F0502020204030204" pitchFamily="34" charset="0"/>
                <a:cs typeface="Malgun Gothic" panose="020B0503020000020004" pitchFamily="34" charset="-127"/>
              </a:rPr>
            </a:br>
            <a: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“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我實在告訴你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，</a:t>
            </a:r>
            <a:b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</a:br>
            <a:r>
              <a:rPr lang="en-US" sz="32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今天你必定同我在樂園裡了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。” </a:t>
            </a:r>
            <a:endParaRPr lang="en-US" sz="3200" b="1" dirty="0"/>
          </a:p>
        </p:txBody>
      </p:sp>
      <p:pic>
        <p:nvPicPr>
          <p:cNvPr id="6" name="Content Placeholder 5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D0549FA8-1624-B400-7BEC-5396C1DD45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06" y="1025545"/>
            <a:ext cx="3341016" cy="4822200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53448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DCE08-9F01-C78A-40D6-FCDD9C13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26527" cy="1325563"/>
          </a:xfrm>
        </p:spPr>
        <p:txBody>
          <a:bodyPr/>
          <a:lstStyle/>
          <a:p>
            <a:r>
              <a:rPr lang="en-US" dirty="0"/>
              <a:t>Quoting Psalm 22</a:t>
            </a:r>
            <a:br>
              <a:rPr lang="en-US" dirty="0"/>
            </a:br>
            <a:r>
              <a:rPr lang="ja-JP" altLang="en-US" dirty="0"/>
              <a:t>引用诗篇 </a:t>
            </a:r>
            <a:r>
              <a:rPr lang="en-US" altLang="ja-JP" dirty="0"/>
              <a:t>22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7C73F-42DA-C9A3-A972-A1520C229E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 um die </a:t>
            </a:r>
            <a:r>
              <a:rPr lang="en-US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neunte</a:t>
            </a:r>
            <a:r>
              <a:rPr lang="en-US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Stunde</a:t>
            </a:r>
            <a:r>
              <a:rPr lang="en-US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de Schrei Jesus </a:t>
            </a:r>
            <a:r>
              <a:rPr lang="en-US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laut</a:t>
            </a:r>
            <a:r>
              <a:rPr lang="en-US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And in the ninth hour, Jesus shouted loudly,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在第九个小</a:t>
            </a:r>
            <a:r>
              <a:rPr lang="en-US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时</a:t>
            </a:r>
            <a:r>
              <a:rPr lang="en-US" kern="100" dirty="0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, </a:t>
            </a:r>
            <a:r>
              <a:rPr lang="en-US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耶稣大喊</a:t>
            </a:r>
            <a:endParaRPr lang="en-US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Schrei Jesus </a:t>
            </a:r>
            <a:r>
              <a:rPr lang="en-US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laut</a:t>
            </a:r>
            <a:r>
              <a:rPr lang="en-US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und </a:t>
            </a:r>
            <a:r>
              <a:rPr lang="en-US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sprach</a:t>
            </a:r>
            <a:r>
              <a:rPr lang="en-US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Jesus shouted loudly and said: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耶</a:t>
            </a:r>
            <a:r>
              <a:rPr lang="en-US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稣大喊</a:t>
            </a:r>
            <a:r>
              <a:rPr lang="en-US" kern="100" dirty="0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, </a:t>
            </a:r>
            <a:r>
              <a:rPr lang="en-US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他说</a:t>
            </a:r>
            <a:r>
              <a:rPr lang="en-US" kern="100" dirty="0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 </a:t>
            </a:r>
            <a:endParaRPr lang="en-US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picture containing dark, nature, clouds&#10;&#10;Description automatically generated">
            <a:extLst>
              <a:ext uri="{FF2B5EF4-FFF2-40B4-BE49-F238E27FC236}">
                <a16:creationId xmlns:a16="http://schemas.microsoft.com/office/drawing/2014/main" id="{FB919B0D-1345-FCE9-1275-E53CB854DB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08" y="1941909"/>
            <a:ext cx="5491692" cy="4118769"/>
          </a:xfrm>
          <a:ln w="63500">
            <a:solidFill>
              <a:schemeClr val="accent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CBD7F8-B504-00FB-8DA3-87D343D0587D}"/>
              </a:ext>
            </a:extLst>
          </p:cNvPr>
          <p:cNvSpPr txBox="1"/>
          <p:nvPr/>
        </p:nvSpPr>
        <p:spPr>
          <a:xfrm>
            <a:off x="6382327" y="4407533"/>
            <a:ext cx="4971473" cy="1653145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“Eli, Eli, Eli lama </a:t>
            </a:r>
            <a:r>
              <a:rPr lang="en-US" sz="28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sabthani</a:t>
            </a:r>
            <a:r>
              <a:rPr lang="en-US" sz="28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sz="2800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“Eli, Eli, Eli lama </a:t>
            </a:r>
            <a:r>
              <a:rPr lang="en-US" sz="2800" b="1" kern="100" dirty="0" err="1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sabthani</a:t>
            </a:r>
            <a:r>
              <a:rPr lang="en-US" sz="2800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以利，以利</a:t>
            </a:r>
            <a:r>
              <a:rPr lang="en-US" sz="2800" b="1" kern="100" dirty="0">
                <a:ea typeface="Calibri" panose="020F0502020204030204" pitchFamily="34" charset="0"/>
                <a:cs typeface="MS Gothic" panose="020B0609070205080204" pitchFamily="49" charset="-128"/>
              </a:rPr>
              <a:t>， </a:t>
            </a:r>
            <a:r>
              <a:rPr lang="en-US" sz="2800" b="1" kern="100" dirty="0" err="1">
                <a:ea typeface="Calibri" panose="020F0502020204030204" pitchFamily="34" charset="0"/>
                <a:cs typeface="MS Gothic" panose="020B0609070205080204" pitchFamily="49" charset="-128"/>
              </a:rPr>
              <a:t>拉馬撒巴各大尼</a:t>
            </a:r>
            <a:endParaRPr lang="en-US" sz="2800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F2DAD2-1966-4326-C63A-BCA905FB504B}"/>
              </a:ext>
            </a:extLst>
          </p:cNvPr>
          <p:cNvSpPr txBox="1"/>
          <p:nvPr/>
        </p:nvSpPr>
        <p:spPr>
          <a:xfrm rot="20411017">
            <a:off x="-928354" y="2049009"/>
            <a:ext cx="13896309" cy="138499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Das </a:t>
            </a:r>
            <a:r>
              <a:rPr lang="en-US" sz="2800" i="1" dirty="0" err="1"/>
              <a:t>ist</a:t>
            </a:r>
            <a:r>
              <a:rPr lang="en-US" sz="2800" i="1" dirty="0"/>
              <a:t> </a:t>
            </a:r>
            <a:r>
              <a:rPr lang="en-US" sz="2800" i="1" dirty="0" err="1"/>
              <a:t>verdolmetschet</a:t>
            </a:r>
            <a:r>
              <a:rPr lang="en-US" sz="2800" i="1" dirty="0"/>
              <a:t>: 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Which is translated:  </a:t>
            </a:r>
            <a:r>
              <a:rPr lang="en-US" sz="2800" b="1" dirty="0" err="1"/>
              <a:t>可翻译为</a:t>
            </a:r>
            <a:endParaRPr lang="en-US" sz="2800" b="1" dirty="0"/>
          </a:p>
          <a:p>
            <a:pPr algn="ctr"/>
            <a:r>
              <a:rPr lang="en-US" sz="2800" dirty="0"/>
              <a:t>“Mein Gott, </a:t>
            </a:r>
            <a:r>
              <a:rPr lang="en-US" sz="2800" dirty="0" err="1"/>
              <a:t>mein</a:t>
            </a:r>
            <a:r>
              <a:rPr lang="en-US" sz="2800" dirty="0"/>
              <a:t> Gott,”  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My God, My God,”</a:t>
            </a:r>
            <a:r>
              <a:rPr lang="en-US" sz="2800" dirty="0"/>
              <a:t>  </a:t>
            </a:r>
            <a:r>
              <a:rPr lang="en-US" sz="2800" dirty="0" err="1"/>
              <a:t>我的神,我的神</a:t>
            </a:r>
            <a:endParaRPr lang="en-US" sz="2800" dirty="0"/>
          </a:p>
          <a:p>
            <a:pPr algn="ctr"/>
            <a:r>
              <a:rPr lang="en-US" sz="2800" dirty="0"/>
              <a:t>“</a:t>
            </a:r>
            <a:r>
              <a:rPr lang="en-US" sz="2800" dirty="0" err="1"/>
              <a:t>warum</a:t>
            </a:r>
            <a:r>
              <a:rPr lang="en-US" sz="2800" dirty="0"/>
              <a:t> has du </a:t>
            </a:r>
            <a:r>
              <a:rPr lang="en-US" sz="2800" dirty="0" err="1"/>
              <a:t>mich</a:t>
            </a:r>
            <a:r>
              <a:rPr lang="en-US" sz="2800" dirty="0"/>
              <a:t> </a:t>
            </a:r>
            <a:r>
              <a:rPr lang="en-US" sz="2800" dirty="0" err="1"/>
              <a:t>verlassen</a:t>
            </a:r>
            <a:r>
              <a:rPr lang="en-US" sz="2800" dirty="0"/>
              <a:t>?”  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“why have You abandoned Me?”  </a:t>
            </a:r>
            <a:r>
              <a:rPr lang="en-US" sz="2800" b="1" dirty="0" err="1"/>
              <a:t>你为什么离弃我</a:t>
            </a:r>
            <a:r>
              <a:rPr lang="en-US" sz="2800" b="1" dirty="0"/>
              <a:t>？</a:t>
            </a:r>
          </a:p>
        </p:txBody>
      </p:sp>
      <p:pic>
        <p:nvPicPr>
          <p:cNvPr id="4" name="03e-Schutz_Die Sieben Worte">
            <a:hlinkClick r:id="" action="ppaction://media"/>
            <a:extLst>
              <a:ext uri="{FF2B5EF4-FFF2-40B4-BE49-F238E27FC236}">
                <a16:creationId xmlns:a16="http://schemas.microsoft.com/office/drawing/2014/main" id="{886D2E2E-0149-9551-3C73-30C74FBC0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4218" y="404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23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EEF9C-1554-A79E-992D-5FFAB6975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b="1" i="0" dirty="0">
                <a:effectLst/>
                <a:latin typeface="+mn-lt"/>
              </a:rPr>
              <a:t>马太福音 </a:t>
            </a:r>
            <a:r>
              <a:rPr lang="en-US" altLang="ja-JP" sz="3200" b="1" i="0" dirty="0">
                <a:effectLst/>
                <a:latin typeface="+mn-lt"/>
              </a:rPr>
              <a:t>27:46 </a:t>
            </a:r>
            <a:r>
              <a:rPr lang="en-US" altLang="ja-JP" sz="3200" b="1" dirty="0"/>
              <a:t>[</a:t>
            </a:r>
            <a:r>
              <a:rPr lang="ja-JP" altLang="en-US" sz="3200" b="1" dirty="0">
                <a:latin typeface="MS Gothic" panose="020B0609070205080204" pitchFamily="49" charset="-128"/>
                <a:cs typeface="MS Gothic" panose="020B0609070205080204" pitchFamily="49" charset="-128"/>
              </a:rPr>
              <a:t>新譯本</a:t>
            </a:r>
            <a:r>
              <a:rPr lang="en-US" altLang="ja-JP" sz="3200" b="1" dirty="0"/>
              <a:t>]</a:t>
            </a:r>
            <a:br>
              <a:rPr lang="en-US" altLang="ja-JP" sz="3200" b="1" dirty="0"/>
            </a:br>
            <a:r>
              <a:rPr lang="en-US" altLang="ja-JP" sz="3200" b="1" dirty="0"/>
              <a:t>Matthew 27:46 [CEB]</a:t>
            </a:r>
            <a:r>
              <a:rPr lang="en-US" altLang="ja-JP" sz="3200" b="1" i="0" dirty="0">
                <a:effectLst/>
                <a:latin typeface="+mn-lt"/>
              </a:rPr>
              <a:t> 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4C819-F5A6-798E-353D-7260484A6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b="1" kern="1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46 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大約三點鐘，耶穌大聲呼叫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：“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以利，以利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，</a:t>
            </a:r>
            <a:b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</a:br>
            <a:r>
              <a:rPr lang="en-US" sz="32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拉馬撒巴各大尼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？”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意思是“我的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　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神，我的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　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神，你為甚麼離棄我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？”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3200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b="1" kern="1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46 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At about three Jesus cried out with a loud shout, </a:t>
            </a:r>
            <a:r>
              <a:rPr lang="en-US" sz="32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“Eli, Eli, lama </a:t>
            </a:r>
            <a:r>
              <a:rPr lang="en-US" sz="32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sabachthani</a:t>
            </a:r>
            <a:r>
              <a:rPr lang="en-US" sz="32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,”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which means, “My God, my God, why have you left me?”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5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C88DB6-91B7-0B7D-07CC-0836A791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62" y="35607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John 19:28-29 [CEB]</a:t>
            </a:r>
            <a:br>
              <a:rPr lang="en-US" sz="3600" b="1" dirty="0"/>
            </a:br>
            <a:r>
              <a:rPr lang="ja-JP" altLang="en-US" sz="4000" dirty="0"/>
              <a:t>约翰福音 </a:t>
            </a:r>
            <a:r>
              <a:rPr lang="en-US" altLang="ja-JP" sz="4000" dirty="0"/>
              <a:t>19:28-29 </a:t>
            </a:r>
            <a:r>
              <a:rPr lang="en-US" altLang="ja-JP" sz="4000" b="1" dirty="0"/>
              <a:t>[</a:t>
            </a:r>
            <a:r>
              <a:rPr lang="ja-JP" altLang="en-US" sz="4000" b="1" dirty="0">
                <a:latin typeface="MS Gothic" panose="020B0609070205080204" pitchFamily="49" charset="-128"/>
                <a:cs typeface="MS Gothic" panose="020B0609070205080204" pitchFamily="49" charset="-128"/>
              </a:rPr>
              <a:t>新譯本</a:t>
            </a:r>
            <a:r>
              <a:rPr lang="en-US" altLang="ja-JP" sz="4000" b="1" dirty="0"/>
              <a:t>]</a:t>
            </a:r>
            <a:r>
              <a:rPr lang="en-US" altLang="ja-JP" sz="4000" dirty="0"/>
              <a:t> </a:t>
            </a:r>
            <a:endParaRPr lang="en-US" sz="40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4D4B0B-27BF-586D-E277-3E2DDA2F1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062" y="1584356"/>
            <a:ext cx="8197158" cy="4607539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28 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這事以後，耶穌知道一切都已經成就了</a:t>
            </a:r>
            <a:r>
              <a:rPr lang="en-US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，</a:t>
            </a:r>
            <a:br>
              <a:rPr lang="en-US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</a:br>
            <a:r>
              <a:rPr lang="en-US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為了要使經上的話應驗，就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algun Gothic" panose="020B0503020000020004" pitchFamily="34" charset="-127"/>
              </a:rPr>
              <a:t>說</a:t>
            </a:r>
            <a:r>
              <a:rPr lang="en-US" b="1" kern="100" dirty="0">
                <a:effectLst/>
                <a:ea typeface="Calibri" panose="020F0502020204030204" pitchFamily="34" charset="0"/>
                <a:cs typeface="Malgun Gothic" panose="020B0503020000020004" pitchFamily="34" charset="-127"/>
              </a:rPr>
              <a:t>：</a:t>
            </a:r>
            <a:r>
              <a:rPr lang="en-US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“我</a:t>
            </a:r>
            <a:br>
              <a:rPr lang="en-US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</a:br>
            <a:r>
              <a:rPr lang="en-US" dirty="0" err="1"/>
              <a:t>渴了，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他們就拿海綿浸了酸酒</a:t>
            </a:r>
            <a:r>
              <a:rPr lang="en-US" b="1" kern="100" dirty="0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，</a:t>
            </a:r>
            <a:br>
              <a:rPr lang="en-US" b="1" kern="100" dirty="0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</a:b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綁在牛膝草上，送到他的口裡</a:t>
            </a:r>
            <a:r>
              <a:rPr lang="en-US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。 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kern="1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28 </a:t>
            </a: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After this, knowing that everything was </a:t>
            </a:r>
            <a:b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already completed, in order to fulfill the </a:t>
            </a:r>
            <a:b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scripture, Jesus said, “I am thirsty.” 29 A </a:t>
            </a:r>
            <a:b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jar full of sour wine was nearby, so the </a:t>
            </a:r>
            <a:b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soldiers soaked a sponge in it, placed it on </a:t>
            </a:r>
            <a:b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 hyssop branch, and held it up to his lips.</a:t>
            </a:r>
            <a:endParaRPr lang="en-US" dirty="0"/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190E1D65-ED2F-E377-D9B4-C682AFBFEF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66" y="1862704"/>
            <a:ext cx="4692807" cy="3314821"/>
          </a:xfrm>
        </p:spPr>
      </p:pic>
    </p:spTree>
    <p:extLst>
      <p:ext uri="{BB962C8B-B14F-4D97-AF65-F5344CB8AC3E}">
        <p14:creationId xmlns:p14="http://schemas.microsoft.com/office/powerpoint/2010/main" val="145805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5CA8F-8EB4-24BA-4DA6-899487DE9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Completed / Fulfilled</a:t>
            </a:r>
            <a:br>
              <a:rPr lang="en-US" dirty="0"/>
            </a:br>
            <a:r>
              <a:rPr lang="ja-JP" altLang="en-US" dirty="0"/>
              <a:t>已完成 </a:t>
            </a:r>
            <a:r>
              <a:rPr lang="en-US" altLang="ja-JP" dirty="0"/>
              <a:t>/ </a:t>
            </a:r>
            <a:r>
              <a:rPr lang="ja-JP" altLang="en-US" dirty="0"/>
              <a:t>履行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4C86-952D-A369-0B13-7D9534BC8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331" y="1825625"/>
            <a:ext cx="5286469" cy="435133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3600" b="1" kern="1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30 </a:t>
            </a:r>
            <a:r>
              <a:rPr lang="en-US" sz="36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耶穌嘗了那酸酒，</a:t>
            </a:r>
            <a:r>
              <a:rPr lang="en-US" sz="3600" b="1" kern="100" dirty="0" err="1">
                <a:effectLst/>
                <a:ea typeface="Calibri" panose="020F0502020204030204" pitchFamily="34" charset="0"/>
                <a:cs typeface="Malgun Gothic" panose="020B0503020000020004" pitchFamily="34" charset="-127"/>
              </a:rPr>
              <a:t>說</a:t>
            </a:r>
            <a:r>
              <a:rPr lang="en-US" sz="3600" b="1" kern="100" dirty="0">
                <a:effectLst/>
                <a:ea typeface="Calibri" panose="020F0502020204030204" pitchFamily="34" charset="0"/>
                <a:cs typeface="Malgun Gothic" panose="020B0503020000020004" pitchFamily="34" charset="-127"/>
              </a:rPr>
              <a:t>：</a:t>
            </a:r>
            <a:r>
              <a:rPr lang="en-US" sz="36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“</a:t>
            </a:r>
            <a:r>
              <a:rPr lang="en-US" sz="36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成了</a:t>
            </a:r>
            <a:r>
              <a:rPr lang="en-US" sz="36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！”</a:t>
            </a:r>
            <a:r>
              <a:rPr lang="en-US" sz="36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就低下頭</a:t>
            </a:r>
            <a:r>
              <a:rPr lang="en-US" sz="36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，</a:t>
            </a:r>
            <a:br>
              <a:rPr lang="en-US" sz="36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</a:br>
            <a:r>
              <a:rPr lang="en-US" sz="36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斷了氣</a:t>
            </a:r>
            <a:r>
              <a:rPr lang="en-US" sz="36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。</a:t>
            </a:r>
            <a:br>
              <a:rPr lang="en-US" sz="36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</a:br>
            <a:r>
              <a:rPr lang="ja-JP" altLang="en-US" sz="3600" b="1" dirty="0"/>
              <a:t>约翰福音 </a:t>
            </a:r>
            <a:r>
              <a:rPr lang="en-US" altLang="ja-JP" sz="3600" b="1" dirty="0"/>
              <a:t>19:30 [</a:t>
            </a:r>
            <a:r>
              <a:rPr lang="ja-JP" altLang="en-US" sz="3600" b="1" dirty="0">
                <a:cs typeface="MS Gothic" panose="020B0609070205080204" pitchFamily="49" charset="-128"/>
              </a:rPr>
              <a:t>新譯本</a:t>
            </a:r>
            <a:r>
              <a:rPr lang="en-US" altLang="ja-JP" sz="3600" b="1" dirty="0"/>
              <a:t>]</a:t>
            </a:r>
            <a:r>
              <a:rPr lang="en-US" altLang="ja-JP" sz="3600" dirty="0"/>
              <a:t> </a:t>
            </a:r>
          </a:p>
          <a:p>
            <a:pPr marL="0" indent="0">
              <a:buNone/>
            </a:pPr>
            <a:r>
              <a:rPr lang="en-US" sz="1800" b="1" kern="100" dirty="0">
                <a:solidFill>
                  <a:srgbClr val="2F559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 When he had received the sour wine, Jesus said, “It is completed.” Bowing his head, he gave up his life. </a:t>
            </a:r>
            <a:b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19:30 [CEB]</a:t>
            </a:r>
            <a:endParaRPr lang="en-US" sz="3600" dirty="0"/>
          </a:p>
        </p:txBody>
      </p:sp>
      <p:pic>
        <p:nvPicPr>
          <p:cNvPr id="6" name="Content Placeholder 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7E52BB11-B080-5A19-F7D9-233DCCB2C7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916" y="942325"/>
            <a:ext cx="4099884" cy="5361386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447605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4DCCD-9737-58D4-874D-C35F67F8A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061" y="329938"/>
            <a:ext cx="6419652" cy="5847025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Darnach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Jesus </a:t>
            </a:r>
            <a:r>
              <a:rPr lang="en-US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wusste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dass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schon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alles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Vollbracht war,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Afterward, as Jesus knew, everything was done,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zh-CN" alt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后来，正如耶稣所知道的，</a:t>
            </a:r>
            <a:br>
              <a:rPr lang="en-US" altLang="zh-CN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zh-CN" alt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一切都完成了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Alles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Vollbracht war Dass die 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Schrift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erf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llet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rde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Everything was done that the Scripture would be fulfilled,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zh-CN" alt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一切都已完成，因此圣经将得到应验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Sprach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er:  </a:t>
            </a: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said: </a:t>
            </a:r>
            <a:r>
              <a:rPr lang="ja-JP" alt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他说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“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Mich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rstet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!”  </a:t>
            </a: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“I am thirsty!” </a:t>
            </a:r>
            <a:r>
              <a:rPr lang="ja-JP" alt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我渴了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AB77CB7-943F-2A02-A359-7ED795BFF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99" y="609147"/>
            <a:ext cx="4037629" cy="5878901"/>
          </a:xfrm>
          <a:prstGeom prst="rect">
            <a:avLst/>
          </a:prstGeom>
          <a:ln w="63500">
            <a:solidFill>
              <a:schemeClr val="accent4"/>
            </a:solidFill>
          </a:ln>
        </p:spPr>
      </p:pic>
      <p:pic>
        <p:nvPicPr>
          <p:cNvPr id="2" name="03f-Schutz_Die Sieben Worte">
            <a:hlinkClick r:id="" action="ppaction://media"/>
            <a:extLst>
              <a:ext uri="{FF2B5EF4-FFF2-40B4-BE49-F238E27FC236}">
                <a16:creationId xmlns:a16="http://schemas.microsoft.com/office/drawing/2014/main" id="{7AB27751-DB0A-F51A-028E-36DFBA8C0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333" y="6012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23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8000">
        <p15:prstTrans prst="wind"/>
      </p:transition>
    </mc:Choice>
    <mc:Fallback>
      <p:transition spd="slow" advClick="0" advTm="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7FD3C-5177-11E2-5602-313F121A5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926" y="399555"/>
            <a:ext cx="8257880" cy="5777407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einer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aus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den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Kriegesknechten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life bald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hin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one of the soldiers ran by there,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一名士兵跑</a:t>
            </a:r>
            <a:r>
              <a:rPr lang="en-US" sz="2400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过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Einene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Schwamm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und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llet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ihn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mit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Essig </a:t>
            </a:r>
            <a:b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und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Ysopen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Took a sponge and filled it with vinegar and hyssop,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用</a:t>
            </a:r>
            <a:r>
              <a:rPr lang="en-US" sz="2400" b="1" dirty="0" err="1">
                <a:effectLst/>
                <a:cs typeface="MS Gothic" panose="020B0609070205080204" pitchFamily="49" charset="-128"/>
              </a:rPr>
              <a:t>酸</a:t>
            </a:r>
            <a:r>
              <a:rPr lang="en-US" sz="24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酒和牛膝草填充海</a:t>
            </a:r>
            <a:r>
              <a:rPr lang="en-US" sz="2400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绵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stecket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ihn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auf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ein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Rohr und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hielt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ihn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zum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Munde und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nket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ihn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stuck it on a pole and held it to [His]mouth </a:t>
            </a:r>
            <a:br>
              <a:rPr lang="en-US" sz="2400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and He drank.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把它插在一根杆子上，放到他的嘴里，他喝了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82E2E9ED-4B7C-EAC5-8C70-28B019BAAA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37" y="1153700"/>
            <a:ext cx="3900535" cy="3869578"/>
          </a:xfrm>
          <a:ln w="63500">
            <a:solidFill>
              <a:schemeClr val="accent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BC7F77-A8B3-C170-BA2A-989024BC2196}"/>
              </a:ext>
            </a:extLst>
          </p:cNvPr>
          <p:cNvSpPr txBox="1"/>
          <p:nvPr/>
        </p:nvSpPr>
        <p:spPr>
          <a:xfrm rot="20852143">
            <a:off x="-852156" y="1812715"/>
            <a:ext cx="13896309" cy="181588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Da nun Jesus den Essig </a:t>
            </a:r>
            <a:r>
              <a:rPr lang="en-US" sz="2800" b="1" dirty="0" err="1"/>
              <a:t>genommen</a:t>
            </a:r>
            <a:r>
              <a:rPr lang="en-US" sz="2800" b="1" dirty="0"/>
              <a:t> </a:t>
            </a:r>
            <a:r>
              <a:rPr lang="en-US" sz="2800" b="1" dirty="0" err="1"/>
              <a:t>hatte</a:t>
            </a:r>
            <a:r>
              <a:rPr lang="en-US" sz="2800" b="1" dirty="0"/>
              <a:t>, </a:t>
            </a:r>
            <a:r>
              <a:rPr lang="en-US" sz="2800" b="1" dirty="0" err="1"/>
              <a:t>spracher</a:t>
            </a:r>
            <a:r>
              <a:rPr lang="en-US" sz="2800" b="1" dirty="0"/>
              <a:t>: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Then, Jesus knowing it was vinegar, said:</a:t>
            </a:r>
            <a:r>
              <a:rPr lang="en-US" sz="2800" b="1" dirty="0"/>
              <a:t> </a:t>
            </a:r>
            <a:r>
              <a:rPr lang="en-US" sz="2800" b="1" dirty="0" err="1"/>
              <a:t>耶稣知道那是醋说</a:t>
            </a:r>
            <a:r>
              <a:rPr lang="en-US" sz="2800" b="1" dirty="0"/>
              <a:t>：</a:t>
            </a:r>
          </a:p>
          <a:p>
            <a:pPr algn="ctr"/>
            <a:r>
              <a:rPr lang="en-US" sz="2800" b="1" dirty="0"/>
              <a:t>Es </a:t>
            </a:r>
            <a:r>
              <a:rPr lang="en-US" sz="2800" b="1" dirty="0" err="1"/>
              <a:t>ist</a:t>
            </a:r>
            <a:r>
              <a:rPr lang="en-US" sz="2800" b="1" dirty="0"/>
              <a:t> Vollbracht, es </a:t>
            </a:r>
            <a:r>
              <a:rPr lang="en-US" sz="2800" b="1" dirty="0" err="1"/>
              <a:t>ist</a:t>
            </a:r>
            <a:r>
              <a:rPr lang="en-US" sz="2800" b="1" dirty="0"/>
              <a:t> Vollbracht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.  “It is done! It is done!” </a:t>
            </a:r>
            <a:r>
              <a:rPr lang="en-US" sz="2800" b="1" dirty="0"/>
              <a:t>“</a:t>
            </a:r>
            <a:r>
              <a:rPr lang="en-US" sz="2800" b="1" dirty="0" err="1"/>
              <a:t>完成了。完成了</a:t>
            </a:r>
            <a:r>
              <a:rPr lang="en-US" sz="2800" b="1" dirty="0"/>
              <a:t>。”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80215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8000">
        <p15:prstTrans prst="pageCurlDouble"/>
      </p:transition>
    </mc:Choice>
    <mc:Fallback>
      <p:transition spd="slow" advClick="0" advTm="5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F1BE0-0490-024C-B6B6-25F7D74D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400" b="1" i="0" dirty="0">
                <a:effectLst/>
              </a:rPr>
              <a:t>路加福音 </a:t>
            </a:r>
            <a:r>
              <a:rPr lang="en-US" altLang="ja-JP" sz="4400" b="1" i="0" dirty="0">
                <a:effectLst/>
              </a:rPr>
              <a:t>23:46 </a:t>
            </a:r>
            <a:r>
              <a:rPr lang="en-US" altLang="ja-JP" sz="4400" b="1" dirty="0"/>
              <a:t>[</a:t>
            </a:r>
            <a:r>
              <a:rPr lang="ja-JP" altLang="en-US" sz="4400" b="1" dirty="0">
                <a:latin typeface="MS Gothic" panose="020B0609070205080204" pitchFamily="49" charset="-128"/>
                <a:cs typeface="MS Gothic" panose="020B0609070205080204" pitchFamily="49" charset="-128"/>
              </a:rPr>
              <a:t>新譯本</a:t>
            </a:r>
            <a:r>
              <a:rPr lang="en-US" altLang="ja-JP" sz="4400" b="1" dirty="0"/>
              <a:t>]</a:t>
            </a:r>
            <a:br>
              <a:rPr lang="en-US" altLang="ja-JP" sz="4400" b="1" dirty="0"/>
            </a:br>
            <a:r>
              <a:rPr lang="en-US" altLang="ja-JP" sz="4400" b="1" dirty="0"/>
              <a:t>Luke 23:46 [CEB]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C18B1-5CE1-EA48-4AC5-C8D93B5E71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b="1" kern="1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46 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耶穌大聲呼叫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：“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父啊，我把我的靈魂交在你手裡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。”</a:t>
            </a:r>
            <a:r>
              <a:rPr lang="en-US" sz="3200" b="1" kern="100" dirty="0" err="1">
                <a:effectLst/>
                <a:ea typeface="Calibri" panose="020F0502020204030204" pitchFamily="34" charset="0"/>
                <a:cs typeface="Malgun Gothic" panose="020B0503020000020004" pitchFamily="34" charset="-127"/>
              </a:rPr>
              <a:t>說了這話，氣就斷了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。</a:t>
            </a:r>
            <a:endParaRPr lang="en-US" sz="3200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b="1" kern="100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46 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Crying out in a loud voice, Jesus said, “Father, </a:t>
            </a:r>
            <a:r>
              <a:rPr lang="en-US" sz="32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into your hands I entrust my life.”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After he said this, he breathed for the last time.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44DBDFC-DA0D-2BCF-4618-5F0485AC96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23" y="1928511"/>
            <a:ext cx="5181600" cy="3674225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84421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415F1-CF82-3FA4-90F5-16E9ECE87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90"/>
            <a:ext cx="5181600" cy="6410225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abermal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rief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Jesus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laut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Jesus cried out again: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zh-CN" alt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耶稣又大声喊叫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Vater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Vater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Vater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Vater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“Father, Father, Father, Father,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zh-CN" alt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“父亲，父亲，父亲，父亲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Ich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befehle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meinen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Geist in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deine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deine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</a:t>
            </a:r>
            <a:r>
              <a:rPr lang="en-US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nde</a:t>
            </a:r>
            <a:r>
              <a:rPr lang="en-US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order My spirit into Your hands, into Your hands.”</a:t>
            </a:r>
          </a:p>
          <a:p>
            <a:pPr marL="0" indent="0">
              <a:buNone/>
            </a:pPr>
            <a:r>
              <a:rPr lang="zh-CN" altLang="en-US" dirty="0"/>
              <a:t>我命令我的灵魂交在你手中</a:t>
            </a:r>
            <a:r>
              <a:rPr lang="en-US" altLang="zh-CN" dirty="0"/>
              <a:t>”</a:t>
            </a:r>
            <a:endParaRPr lang="en-US" dirty="0"/>
          </a:p>
        </p:txBody>
      </p:sp>
      <p:pic>
        <p:nvPicPr>
          <p:cNvPr id="6" name="Content Placeholder 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8ABF495-D6AE-AF20-D93A-6D2C042EC2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95" y="1953583"/>
            <a:ext cx="5181600" cy="3454400"/>
          </a:xfrm>
          <a:ln w="63500">
            <a:solidFill>
              <a:schemeClr val="accent4"/>
            </a:solidFill>
          </a:ln>
        </p:spPr>
      </p:pic>
      <p:pic>
        <p:nvPicPr>
          <p:cNvPr id="2" name="03g-Schutz_Die Sieben Worte">
            <a:hlinkClick r:id="" action="ppaction://media"/>
            <a:extLst>
              <a:ext uri="{FF2B5EF4-FFF2-40B4-BE49-F238E27FC236}">
                <a16:creationId xmlns:a16="http://schemas.microsoft.com/office/drawing/2014/main" id="{0F9D6952-8AA8-37C3-7A27-67912EF33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0115" y="498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82853"/>
      </p:ext>
    </p:extLst>
  </p:cSld>
  <p:clrMapOvr>
    <a:masterClrMapping/>
  </p:clrMapOvr>
  <p:transition spd="slow" advClick="0" advTm="3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B056E-CFDC-349D-1CD0-37B376DD1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555" y="628420"/>
            <a:ext cx="5549246" cy="4351338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als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er das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gesagt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hatte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neiget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neiget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er das Haupt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And as He said this, He tilted, He tilted His head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说这话的时候，他歪了歪头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 gab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seinen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Geist auf, und gab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seinen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Geist auf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And gave up His spirit, and gave up His spirit.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并交出他的灵魂</a:t>
            </a:r>
            <a:r>
              <a:rPr lang="en-US" b="1" kern="100" dirty="0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, 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并交出他的灵魂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picture containing sunset, clouds, sun, dark&#10;&#10;Description automatically generated">
            <a:extLst>
              <a:ext uri="{FF2B5EF4-FFF2-40B4-BE49-F238E27FC236}">
                <a16:creationId xmlns:a16="http://schemas.microsoft.com/office/drawing/2014/main" id="{D0719C7C-D31E-94BE-FA5F-36F1C0F5EB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1737487"/>
            <a:ext cx="5549244" cy="3468278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3304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ED897-418D-99C3-6BCF-E9B8B242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Leaves of the Vine /         </a:t>
            </a:r>
            <a:r>
              <a:rPr lang="ja-JP" altLang="en-US" b="1" dirty="0">
                <a:latin typeface="+mn-lt"/>
              </a:rPr>
              <a:t>片</a:t>
            </a:r>
            <a:r>
              <a:rPr lang="en-US" b="1" dirty="0" err="1">
                <a:effectLst/>
                <a:latin typeface="+mn-lt"/>
                <a:ea typeface="Times New Roman" panose="02020603050405020304" pitchFamily="18" charset="0"/>
                <a:cs typeface="MS Gothic" panose="020B0609070205080204" pitchFamily="49" charset="-128"/>
              </a:rPr>
              <a:t>葡萄樹</a:t>
            </a:r>
            <a:r>
              <a:rPr lang="ja-JP" altLang="en-US" b="1" dirty="0">
                <a:latin typeface="+mn-lt"/>
              </a:rPr>
              <a:t>叶</a:t>
            </a:r>
            <a:endParaRPr lang="en-US" b="1" dirty="0">
              <a:latin typeface="+mn-lt"/>
            </a:endParaRPr>
          </a:p>
        </p:txBody>
      </p:sp>
      <p:pic>
        <p:nvPicPr>
          <p:cNvPr id="8" name="Content Placeholder 7" descr="A bunch of blue berries on a plant&#10;&#10;Description automatically generated with medium confidence">
            <a:extLst>
              <a:ext uri="{FF2B5EF4-FFF2-40B4-BE49-F238E27FC236}">
                <a16:creationId xmlns:a16="http://schemas.microsoft.com/office/drawing/2014/main" id="{B952F0D0-D475-0FF3-84AA-8914B44A4E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  <a:ln w="63500">
            <a:solidFill>
              <a:schemeClr val="accent4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57357E-25A5-D6C6-2247-B97565A47C78}"/>
              </a:ext>
            </a:extLst>
          </p:cNvPr>
          <p:cNvSpPr/>
          <p:nvPr/>
        </p:nvSpPr>
        <p:spPr>
          <a:xfrm>
            <a:off x="240146" y="32616"/>
            <a:ext cx="175490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  <a:p>
            <a:pPr algn="ctr"/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66F0D-0B8E-1124-5CBC-BB3CBC9693D4}"/>
              </a:ext>
            </a:extLst>
          </p:cNvPr>
          <p:cNvSpPr/>
          <p:nvPr/>
        </p:nvSpPr>
        <p:spPr>
          <a:xfrm>
            <a:off x="5740399" y="32616"/>
            <a:ext cx="175490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  <a:p>
            <a:pPr algn="ctr"/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24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B9242-5377-FB07-741D-72EA48CBE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46" y="355044"/>
            <a:ext cx="11293311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Wer</a:t>
            </a: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b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wer</a:t>
            </a: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Gottes</a:t>
            </a: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Marter</a:t>
            </a: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en-US" b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Ehren</a:t>
            </a: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hat / </a:t>
            </a: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Who has honor in God’s suffering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谁在上帝的折磨中找到荣耀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 oft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gedenkt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er Sieben Wort, / </a:t>
            </a:r>
            <a:r>
              <a:rPr lang="en-US" b="1" i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&amp;</a:t>
            </a: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often contemplates the seven sayings,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时常思惟七言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Wer</a:t>
            </a: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b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wer</a:t>
            </a: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Gottes</a:t>
            </a: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Marter</a:t>
            </a: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en-US" b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Ehren</a:t>
            </a:r>
            <a:r>
              <a:rPr lang="en-US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hat / </a:t>
            </a: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Who has honor in God’s suffering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谁在上帝的折磨中找到荣耀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 oft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gedenkt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er Sieben Wort, / </a:t>
            </a:r>
            <a:r>
              <a:rPr lang="en-US" b="1" i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&amp;</a:t>
            </a: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often contemplates the seven sayings,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时常思惟七言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 oft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gedenkt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er Sieben Wort, Und oft </a:t>
            </a:r>
            <a:r>
              <a:rPr lang="en-US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gedenkt</a:t>
            </a:r>
            <a:r>
              <a:rPr lang="en-US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er Sieben Wort,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And often contemplates, often contemplates the seven sayings,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时常思惟七言</a:t>
            </a:r>
            <a:r>
              <a:rPr lang="en-US" b="1" kern="100" dirty="0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, </a:t>
            </a:r>
            <a:r>
              <a:rPr lang="en-US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时常思惟七言</a:t>
            </a: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5 - Schütz_ Die Sieben Worte Jesu am Kreuz, SVW">
            <a:hlinkClick r:id="" action="ppaction://media"/>
            <a:extLst>
              <a:ext uri="{FF2B5EF4-FFF2-40B4-BE49-F238E27FC236}">
                <a16:creationId xmlns:a16="http://schemas.microsoft.com/office/drawing/2014/main" id="{1F453B81-581F-D187-5B84-C9E2CB014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7109" y="5804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0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0">
        <p14:ripple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874B62-3DA4-2A61-06BF-211A385B5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619" y="914400"/>
            <a:ext cx="6373639" cy="5262563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will Gott gar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eben</a:t>
            </a: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pflegen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wants to care for you,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上帝想要照</a:t>
            </a:r>
            <a:r>
              <a:rPr lang="en-US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顾你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Wohl hie auf Erden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mit</a:t>
            </a: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seiner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Gnad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Probably here on Earth with His grace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可能在地球上</a:t>
            </a:r>
            <a:r>
              <a:rPr lang="en-US" b="1" dirty="0" err="1">
                <a:effectLst/>
                <a:cs typeface="Microsoft JhengHei" panose="020B0604030504040204" pitchFamily="34" charset="-120"/>
              </a:rPr>
              <a:t>赐</a:t>
            </a:r>
            <a:r>
              <a:rPr lang="en-US" b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他的恩典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dort</a:t>
            </a: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dem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ewigen</a:t>
            </a: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Leben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there in eternal life.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还有</a:t>
            </a:r>
            <a:r>
              <a:rPr lang="en-US" b="1" kern="100" dirty="0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 </a:t>
            </a:r>
            <a:r>
              <a:rPr lang="en-US" b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Microsoft JhengHei" panose="020B0604030504040204" pitchFamily="34" charset="-120"/>
              </a:rPr>
              <a:t>在永生中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4B825A7-FD9D-49D0-31CE-8A44E5F0CC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78" y="1380637"/>
            <a:ext cx="5081158" cy="3810868"/>
          </a:xfrm>
          <a:ln w="63500">
            <a:solidFill>
              <a:schemeClr val="accent4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580343-6C3C-0A23-9BDB-058D3872AFAC}"/>
              </a:ext>
            </a:extLst>
          </p:cNvPr>
          <p:cNvSpPr txBox="1"/>
          <p:nvPr/>
        </p:nvSpPr>
        <p:spPr>
          <a:xfrm>
            <a:off x="6503078" y="1505528"/>
            <a:ext cx="4250844" cy="3824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Wohl hie auf Erden </a:t>
            </a:r>
            <a:r>
              <a:rPr lang="en-US" sz="20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mit</a:t>
            </a:r>
            <a:r>
              <a:rPr lang="en-US" sz="20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seiner </a:t>
            </a:r>
            <a:r>
              <a:rPr lang="en-US" sz="20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Gnad</a:t>
            </a:r>
            <a:endParaRPr lang="en-US" sz="2000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Probably here on Earth with His grace,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可能在地球上</a:t>
            </a:r>
            <a:r>
              <a:rPr lang="en-US" sz="2000" b="1" dirty="0" err="1"/>
              <a:t>赐</a:t>
            </a:r>
            <a:r>
              <a:rPr lang="en-US" sz="2000" b="1" kern="100" dirty="0" err="1">
                <a:effectLst/>
                <a:ea typeface="Calibri" panose="020F0502020204030204" pitchFamily="34" charset="0"/>
                <a:cs typeface="MS Gothic" panose="020B0609070205080204" pitchFamily="49" charset="-128"/>
              </a:rPr>
              <a:t>他的恩典</a:t>
            </a:r>
            <a:endParaRPr lang="en-US" sz="2000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b="1" kern="1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Und </a:t>
            </a:r>
            <a:r>
              <a:rPr lang="en-US" sz="20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dort</a:t>
            </a:r>
            <a:r>
              <a:rPr lang="en-US" sz="20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in dem </a:t>
            </a:r>
            <a:r>
              <a:rPr lang="en-US" sz="20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ewigen</a:t>
            </a:r>
            <a:r>
              <a:rPr lang="en-US" sz="20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Leben</a:t>
            </a:r>
            <a:endParaRPr lang="en-US" sz="2000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And there in eternal life,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还有</a:t>
            </a:r>
            <a:r>
              <a:rPr lang="en-US" sz="2000" b="1" kern="100" dirty="0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 </a:t>
            </a:r>
            <a:r>
              <a:rPr lang="en-US" sz="2000" b="1" kern="100" dirty="0" err="1">
                <a:effectLst/>
                <a:ea typeface="Calibri" panose="020F0502020204030204" pitchFamily="34" charset="0"/>
                <a:cs typeface="Microsoft JhengHei" panose="020B0604030504040204" pitchFamily="34" charset="-120"/>
              </a:rPr>
              <a:t>在永生中</a:t>
            </a:r>
            <a:endParaRPr lang="en-US" sz="2000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880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9966F4-C2EA-1829-7AF8-509983EAC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/>
          <a:lstStyle/>
          <a:p>
            <a:r>
              <a:rPr lang="en-US" dirty="0"/>
              <a:t>7 Lessons / 7 </a:t>
            </a:r>
            <a:r>
              <a:rPr lang="ja-JP" altLang="en-US" dirty="0"/>
              <a:t>教训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A8D29-A1DB-D63F-2756-51219B549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3782"/>
            <a:ext cx="10515600" cy="4351338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Forgive others / </a:t>
            </a:r>
            <a:r>
              <a:rPr lang="ja-JP" alt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原谅别人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Care for physical and emotional needs of others / </a:t>
            </a:r>
            <a:r>
              <a:rPr lang="ja-JP" alt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照顾别人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Jesus is the only sure way to salvation / </a:t>
            </a:r>
            <a:r>
              <a:rPr lang="zh-CN" alt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耶稣是唯一的得救之道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Remember that even when we feel abandoned, God still </a:t>
            </a: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has a plan for us. / </a:t>
            </a:r>
            <a:r>
              <a:rPr lang="zh-CN" alt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即使我们感到被遗弃，上帝也有计划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Remember that even when doing God’s will, we may </a:t>
            </a: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need to suffer. / </a:t>
            </a:r>
            <a:r>
              <a:rPr lang="zh-CN" alt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即使遵行上帝的旨意，我们也可能会受苦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Trust God to make even death meaningful. </a:t>
            </a:r>
            <a:r>
              <a:rPr lang="zh-CN" alt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神甚至使死亡有意义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Remember to submit to God, even when things look hopeless.</a:t>
            </a: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zh-CN" alt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即使看起来毫无希望，也要顺服上帝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009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4E6200BE-B822-4D23-1B20-118F1A3A4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6" y="0"/>
            <a:ext cx="5048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83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25B7E-88EA-C3CF-D466-F7A32AD1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r>
              <a:rPr lang="en-US" b="1" dirty="0"/>
              <a:t>Rungs, Links /         </a:t>
            </a:r>
            <a:r>
              <a:rPr lang="ja-JP" altLang="en-US" b="1" dirty="0"/>
              <a:t>横档</a:t>
            </a:r>
            <a:r>
              <a:rPr lang="en-US" altLang="ja-JP" b="1" dirty="0"/>
              <a:t>, </a:t>
            </a:r>
            <a:r>
              <a:rPr lang="ja-JP" altLang="en-US" b="1" dirty="0"/>
              <a:t>链接</a:t>
            </a:r>
            <a:endParaRPr lang="en-US" b="1" dirty="0"/>
          </a:p>
        </p:txBody>
      </p:sp>
      <p:pic>
        <p:nvPicPr>
          <p:cNvPr id="8" name="Content Placeholder 7" descr="A picture containing accessory, chain, toggle&#10;&#10;Description automatically generated">
            <a:extLst>
              <a:ext uri="{FF2B5EF4-FFF2-40B4-BE49-F238E27FC236}">
                <a16:creationId xmlns:a16="http://schemas.microsoft.com/office/drawing/2014/main" id="{696B2206-AD5E-0FFB-2896-5D7EC1D4B8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03" y="2721171"/>
            <a:ext cx="3158397" cy="2708550"/>
          </a:xfrm>
          <a:ln w="63500">
            <a:solidFill>
              <a:schemeClr val="accent4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D9685D7-12E3-3F97-4427-2BF9F6E458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040" y="2042441"/>
            <a:ext cx="4351338" cy="4351338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402220-77CD-0540-5DE7-605EE1CD9E81}"/>
              </a:ext>
            </a:extLst>
          </p:cNvPr>
          <p:cNvSpPr/>
          <p:nvPr/>
        </p:nvSpPr>
        <p:spPr>
          <a:xfrm>
            <a:off x="240146" y="32616"/>
            <a:ext cx="175490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  <a:p>
            <a:pPr algn="ctr"/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142E6-1D35-81A8-F92D-750248EABD5C}"/>
              </a:ext>
            </a:extLst>
          </p:cNvPr>
          <p:cNvSpPr/>
          <p:nvPr/>
        </p:nvSpPr>
        <p:spPr>
          <a:xfrm>
            <a:off x="4163267" y="32616"/>
            <a:ext cx="175490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  <a:p>
            <a:pPr algn="ctr"/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660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1CEA66-7BC0-8CD9-2280-71B692EEA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Prayer:</a:t>
            </a:r>
            <a:br>
              <a:rPr lang="en-US" dirty="0"/>
            </a:br>
            <a:r>
              <a:rPr lang="en-US" dirty="0"/>
              <a:t>Dr. Philip Wong and Ginny Ching Yin Lo</a:t>
            </a:r>
          </a:p>
        </p:txBody>
      </p:sp>
      <p:pic>
        <p:nvPicPr>
          <p:cNvPr id="8" name="Content Placeholder 7" descr="A hand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EAEFA0B-3EBA-8023-EEAF-AC4FEC779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2" y="1938748"/>
            <a:ext cx="5614828" cy="4351338"/>
          </a:xfrm>
        </p:spPr>
      </p:pic>
    </p:spTree>
    <p:extLst>
      <p:ext uri="{BB962C8B-B14F-4D97-AF65-F5344CB8AC3E}">
        <p14:creationId xmlns:p14="http://schemas.microsoft.com/office/powerpoint/2010/main" val="1615301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C45D69-6BD1-5FDC-EC24-C85094C7A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They bound the hands of Jesus in the garden where He prayed;</a:t>
            </a:r>
            <a:b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effectLst/>
                <a:latin typeface="+mn-lt"/>
                <a:cs typeface="MS Gothic" panose="020B0609070205080204" pitchFamily="49" charset="-128"/>
              </a:rPr>
              <a:t>在主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MS Gothic" panose="020B0609070205080204" pitchFamily="49" charset="-128"/>
              </a:rPr>
              <a:t>祷告的园子里，他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Microsoft JhengHei" panose="020B0604030504040204" pitchFamily="34" charset="-120"/>
              </a:rPr>
              <a:t>们捆绑主的手</a:t>
            </a:r>
            <a:r>
              <a:rPr lang="en-US" sz="3200" b="1" dirty="0">
                <a:effectLst/>
                <a:latin typeface="MS Gothic" panose="020B0609070205080204" pitchFamily="49" charset="-128"/>
                <a:ea typeface="Times New Roman" panose="02020603050405020304" pitchFamily="18" charset="0"/>
                <a:cs typeface="MS Gothic" panose="020B0609070205080204" pitchFamily="49" charset="-128"/>
              </a:rPr>
              <a:t>，</a:t>
            </a:r>
            <a:endParaRPr lang="en-US" sz="3200" b="1" dirty="0">
              <a:latin typeface="+mn-lt"/>
            </a:endParaRPr>
          </a:p>
        </p:txBody>
      </p:sp>
      <p:pic>
        <p:nvPicPr>
          <p:cNvPr id="8" name="Content Placeholder 7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F44641EC-3B4B-5C75-870D-AD3C6D771F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7" y="2363114"/>
            <a:ext cx="5389774" cy="3032646"/>
          </a:xfrm>
          <a:ln w="63500">
            <a:solidFill>
              <a:schemeClr val="accent4"/>
            </a:solidFill>
          </a:ln>
        </p:spPr>
      </p:pic>
      <p:pic>
        <p:nvPicPr>
          <p:cNvPr id="10" name="Content Placeholder 9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F8595EF0-7187-AB48-532C-4A88F8377C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1" y="2363114"/>
            <a:ext cx="5019554" cy="3032646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405426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24F2F-0D9E-1BDD-3363-DF7142BD2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They led Him thro' the streets in shame.</a:t>
            </a:r>
            <a:br>
              <a:rPr lang="en-US" sz="32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effectLst/>
                <a:latin typeface="MS Gothic" panose="020B0609070205080204" pitchFamily="49" charset="-128"/>
                <a:cs typeface="MS Gothic" panose="020B0609070205080204" pitchFamily="49" charset="-128"/>
              </a:rPr>
              <a:t>他</a:t>
            </a:r>
            <a:r>
              <a:rPr lang="en-US" sz="2800" dirty="0" err="1">
                <a:effectLst/>
                <a:latin typeface="Microsoft JhengHei" panose="020B0604030504040204" pitchFamily="34" charset="-120"/>
                <a:cs typeface="Microsoft JhengHei" panose="020B0604030504040204" pitchFamily="34" charset="-120"/>
              </a:rPr>
              <a:t>们带</a:t>
            </a:r>
            <a:r>
              <a:rPr lang="en-US" sz="2800" dirty="0" err="1">
                <a:effectLst/>
                <a:latin typeface="Yu Gothic" panose="020B0400000000000000" pitchFamily="34" charset="-128"/>
                <a:cs typeface="Yu Gothic" panose="020B0400000000000000" pitchFamily="34" charset="-128"/>
              </a:rPr>
              <a:t>祂</a:t>
            </a:r>
            <a:r>
              <a:rPr lang="en-US" sz="2800" dirty="0" err="1">
                <a:effectLst/>
                <a:latin typeface="MS Gothic" panose="020B0609070205080204" pitchFamily="49" charset="-128"/>
                <a:cs typeface="MS Gothic" panose="020B0609070205080204" pitchFamily="49" charset="-128"/>
              </a:rPr>
              <a:t>游街受辱</a:t>
            </a:r>
            <a:r>
              <a:rPr lang="zh-CN" altLang="en-US" sz="32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，</a:t>
            </a:r>
            <a:endParaRPr lang="en-US" sz="3200" b="1" dirty="0">
              <a:latin typeface="+mn-lt"/>
            </a:endParaRPr>
          </a:p>
        </p:txBody>
      </p:sp>
      <p:pic>
        <p:nvPicPr>
          <p:cNvPr id="6" name="Content Placeholder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79CD039D-4BAB-F957-77AB-0F65E0E50E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29" y="1690688"/>
            <a:ext cx="5181600" cy="2703068"/>
          </a:xfrm>
          <a:ln w="63500">
            <a:solidFill>
              <a:schemeClr val="accent4"/>
            </a:solidFill>
          </a:ln>
        </p:spPr>
      </p:pic>
      <p:pic>
        <p:nvPicPr>
          <p:cNvPr id="10" name="Content Placeholder 9" descr="A picture containing person, group, posing, people&#10;&#10;Description automatically generated">
            <a:extLst>
              <a:ext uri="{FF2B5EF4-FFF2-40B4-BE49-F238E27FC236}">
                <a16:creationId xmlns:a16="http://schemas.microsoft.com/office/drawing/2014/main" id="{71F7BDC9-D1D1-3335-C96B-869F9A09F4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83" y="1690688"/>
            <a:ext cx="4706007" cy="3372321"/>
          </a:xfrm>
          <a:ln w="63500">
            <a:solidFill>
              <a:schemeClr val="accent4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5D2B7E-FB87-28A6-1E45-7A0E1AFB6A47}"/>
              </a:ext>
            </a:extLst>
          </p:cNvPr>
          <p:cNvSpPr txBox="1">
            <a:spLocks/>
          </p:cNvSpPr>
          <p:nvPr/>
        </p:nvSpPr>
        <p:spPr>
          <a:xfrm>
            <a:off x="838200" y="49198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They spat upon the Savior, so pure and free from sin.</a:t>
            </a:r>
            <a:br>
              <a:rPr lang="en-US" sz="3200" b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zh-CN" altLang="en-US" sz="2800" b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他们朝他吐口水，</a:t>
            </a:r>
            <a:r>
              <a:rPr lang="en-US" sz="2800" b="1" dirty="0" err="1">
                <a:effectLst/>
                <a:latin typeface="+mn-lt"/>
                <a:cs typeface="Microsoft JhengHei" panose="020B0604030504040204" pitchFamily="34" charset="-120"/>
              </a:rPr>
              <a:t>圣洁无罪的救主</a:t>
            </a:r>
            <a:r>
              <a:rPr lang="en-US" sz="2800" b="1" dirty="0">
                <a:effectLst/>
                <a:latin typeface="+mn-lt"/>
                <a:cs typeface="MS Gothic" panose="020B0609070205080204" pitchFamily="49" charset="-128"/>
              </a:rPr>
              <a:t>，</a:t>
            </a:r>
            <a:endParaRPr lang="en-US" sz="2800" b="1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1F57F-51E0-5026-1BA2-D86E552B0BD9}"/>
              </a:ext>
            </a:extLst>
          </p:cNvPr>
          <p:cNvSpPr txBox="1"/>
          <p:nvPr/>
        </p:nvSpPr>
        <p:spPr>
          <a:xfrm rot="20411017">
            <a:off x="-716059" y="1839873"/>
            <a:ext cx="13896309" cy="108683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They said, "Crucify Him; He's to blame."</a:t>
            </a:r>
          </a:p>
          <a:p>
            <a:pPr algn="ctr"/>
            <a:r>
              <a:rPr lang="en-US" sz="2800" b="1" dirty="0" err="1">
                <a:effectLst/>
                <a:cs typeface="Microsoft JhengHei" panose="020B0604030504040204" pitchFamily="34" charset="-120"/>
              </a:rPr>
              <a:t>说祂有罪要钉祂十架</a:t>
            </a:r>
            <a:r>
              <a:rPr lang="en-US" sz="2800" b="1" dirty="0">
                <a:effectLst/>
                <a:cs typeface="Microsoft JhengHei" panose="020B0604030504040204" pitchFamily="34" charset="-120"/>
              </a:rPr>
              <a:t>。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498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79D6-39AF-928C-0A35-D8A185EB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365125"/>
            <a:ext cx="10720057" cy="1325563"/>
          </a:xfrm>
        </p:spPr>
        <p:txBody>
          <a:bodyPr/>
          <a:lstStyle/>
          <a:p>
            <a:r>
              <a:rPr lang="en-US" dirty="0"/>
              <a:t>He could have called 10,000 angels</a:t>
            </a:r>
            <a:br>
              <a:rPr lang="en-US" dirty="0"/>
            </a:br>
            <a:r>
              <a:rPr lang="zh-TW" altLang="en-US" dirty="0"/>
              <a:t>祂可求父差千万天使，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6F286-6312-EBD3-4E40-6C7582627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743" y="1825625"/>
            <a:ext cx="538605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destroy the world</a:t>
            </a:r>
          </a:p>
          <a:p>
            <a:pPr marL="0" indent="0">
              <a:buNone/>
            </a:pPr>
            <a:r>
              <a:rPr lang="en-US" b="1" dirty="0" err="1">
                <a:effectLst/>
                <a:cs typeface="Microsoft JhengHei" panose="020B0604030504040204" pitchFamily="34" charset="-120"/>
              </a:rPr>
              <a:t>毁灭这世界</a:t>
            </a:r>
            <a:r>
              <a:rPr lang="en-US" b="1" dirty="0">
                <a:effectLst/>
                <a:cs typeface="Microsoft JhengHei" panose="020B0604030504040204" pitchFamily="34" charset="-120"/>
              </a:rPr>
              <a:t>，</a:t>
            </a:r>
          </a:p>
          <a:p>
            <a:pPr marL="0" indent="0">
              <a:buNone/>
            </a:pPr>
            <a:r>
              <a:rPr lang="en-US" b="1" dirty="0"/>
              <a:t>And set Him free!</a:t>
            </a:r>
          </a:p>
          <a:p>
            <a:pPr marL="0" indent="0">
              <a:buNone/>
            </a:pPr>
            <a:r>
              <a:rPr lang="en-US" b="1" dirty="0" err="1">
                <a:effectLst/>
                <a:cs typeface="Microsoft JhengHei" panose="020B0604030504040204" pitchFamily="34" charset="-120"/>
              </a:rPr>
              <a:t>将祂释放</a:t>
            </a:r>
            <a:r>
              <a:rPr lang="en-US" b="1" dirty="0">
                <a:effectLst/>
                <a:cs typeface="MS Gothic" panose="020B0609070205080204" pitchFamily="49" charset="-128"/>
              </a:rPr>
              <a:t>；</a:t>
            </a:r>
          </a:p>
          <a:p>
            <a:pPr marL="0" indent="0">
              <a:buNone/>
            </a:pPr>
            <a:r>
              <a:rPr lang="en-US" b="1" dirty="0"/>
              <a:t>He could have called 10,000 angels</a:t>
            </a:r>
          </a:p>
          <a:p>
            <a:pPr marL="0" indent="0">
              <a:buNone/>
            </a:pPr>
            <a:r>
              <a:rPr lang="zh-TW" altLang="en-US" b="1" dirty="0"/>
              <a:t>祂可求父差千万天使，</a:t>
            </a:r>
            <a:endParaRPr lang="en-US" altLang="zh-TW" b="1" dirty="0"/>
          </a:p>
          <a:p>
            <a:pPr marL="0" indent="0">
              <a:buNone/>
            </a:pPr>
            <a:r>
              <a:rPr lang="en-US" b="1" dirty="0"/>
              <a:t>But He died alone for you and me!</a:t>
            </a:r>
          </a:p>
          <a:p>
            <a:pPr marL="0" indent="0">
              <a:buNone/>
            </a:pPr>
            <a:r>
              <a:rPr lang="zh-TW" altLang="en-US" b="1" dirty="0"/>
              <a:t>祂竟愿受死，</a:t>
            </a:r>
            <a:r>
              <a:rPr lang="en-US" sz="180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cs typeface="Microsoft JhengHei" panose="020B0604030504040204" pitchFamily="34" charset="-120"/>
              </a:rPr>
              <a:t> </a:t>
            </a:r>
            <a:r>
              <a:rPr lang="en-US" b="1" dirty="0" err="1">
                <a:effectLst/>
                <a:cs typeface="Microsoft JhengHei" panose="020B0604030504040204" pitchFamily="34" charset="-120"/>
              </a:rPr>
              <a:t>为你为我</a:t>
            </a:r>
            <a:r>
              <a:rPr lang="en-US" b="1" dirty="0">
                <a:effectLst/>
                <a:cs typeface="MS Gothic" panose="020B0609070205080204" pitchFamily="49" charset="-128"/>
              </a:rPr>
              <a:t>。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734B4D-7FEC-1C32-C303-0C4F9C60E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57" y="2127401"/>
            <a:ext cx="5181600" cy="3168366"/>
          </a:xfrm>
          <a:ln w="635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92580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484B369-F02B-4072-A3F1-3AC79148B9CB}" vid="{85A43C19-B510-419D-B816-8BCF2E528C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Good_Friday</Template>
  <TotalTime>2087</TotalTime>
  <Words>2672</Words>
  <Application>Microsoft Office PowerPoint</Application>
  <PresentationFormat>Widescreen</PresentationFormat>
  <Paragraphs>271</Paragraphs>
  <Slides>43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Malgun Gothic</vt:lpstr>
      <vt:lpstr>Microsoft JhengHei</vt:lpstr>
      <vt:lpstr>MS Gothic</vt:lpstr>
      <vt:lpstr>Yu Gothic</vt:lpstr>
      <vt:lpstr>Arial</vt:lpstr>
      <vt:lpstr>Calibri</vt:lpstr>
      <vt:lpstr>Calibri Light</vt:lpstr>
      <vt:lpstr>Segoe UI</vt:lpstr>
      <vt:lpstr>Wingdings</vt:lpstr>
      <vt:lpstr>Office Theme</vt:lpstr>
      <vt:lpstr>Good Friday Worship Grace Chinese Christian Church  耶稣受难日敬拜 基  督  教  懷  恩  堂</vt:lpstr>
      <vt:lpstr>Ever Notice The #      in the Bible?  你有注意圣经中     的个数嗎？</vt:lpstr>
      <vt:lpstr>      Windows /            个窗户</vt:lpstr>
      <vt:lpstr>     Leaves of the Vine /         片葡萄樹叶</vt:lpstr>
      <vt:lpstr>    Rungs, Links /         横档, 链接</vt:lpstr>
      <vt:lpstr>Opening Prayer: Dr. Philip Wong and Ginny Ching Yin Lo</vt:lpstr>
      <vt:lpstr>They bound the hands of Jesus in the garden where He prayed; 在主祷告的园子里，他们捆绑主的手，</vt:lpstr>
      <vt:lpstr>They led Him thro' the streets in shame. 他们带祂游街受辱，</vt:lpstr>
      <vt:lpstr>He could have called 10,000 angels 祂可求父差千万天使，</vt:lpstr>
      <vt:lpstr>Upon His precious head, they placed a crown of thorns, 在主极尊贵的头上，被戴上荆棘冠冕；</vt:lpstr>
      <vt:lpstr>He could have called 10,000 angels 祂可求父差千万天使，</vt:lpstr>
      <vt:lpstr>PowerPoint Presentation</vt:lpstr>
      <vt:lpstr>Die Sieben Worte Jesu Christi am Kreuz The Seven Sayings of Jesus on the Cross 耶稣在十字架上的最后七句话</vt:lpstr>
      <vt:lpstr>PowerPoint Presentation</vt:lpstr>
      <vt:lpstr>PowerPoint Presentation</vt:lpstr>
      <vt:lpstr>PowerPoint Presentation</vt:lpstr>
      <vt:lpstr>Christ for Others / 基督为他人</vt:lpstr>
      <vt:lpstr>Die Dritte Stunde The Third Hour 第三个小时</vt:lpstr>
      <vt:lpstr>Intercession / 代求</vt:lpstr>
      <vt:lpstr>Thoughtfulness / 体贴</vt:lpstr>
      <vt:lpstr>Women at the Cross 妇女看到十字架</vt:lpstr>
      <vt:lpstr>PowerPoint Presentation</vt:lpstr>
      <vt:lpstr>PowerPoint Presentation</vt:lpstr>
      <vt:lpstr>The Thief on the Left 左边的强盗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Luke 23:43 [CEB] 路加福音 23:43 [新譯本]</vt:lpstr>
      <vt:lpstr>Quoting Psalm 22 引用诗篇 22</vt:lpstr>
      <vt:lpstr>马太福音 27:46 [新譯本] Matthew 27:46 [CEB] </vt:lpstr>
      <vt:lpstr>John 19:28-29 [CEB] 约翰福音 19:28-29 [新譯本] </vt:lpstr>
      <vt:lpstr>Completed / Fulfilled 已完成 / 履行</vt:lpstr>
      <vt:lpstr>PowerPoint Presentation</vt:lpstr>
      <vt:lpstr>PowerPoint Presentation</vt:lpstr>
      <vt:lpstr>路加福音 23:46 [新譯本] Luke 23:46 [CEB]</vt:lpstr>
      <vt:lpstr>PowerPoint Presentation</vt:lpstr>
      <vt:lpstr>PowerPoint Presentation</vt:lpstr>
      <vt:lpstr>PowerPoint Presentation</vt:lpstr>
      <vt:lpstr>PowerPoint Presentation</vt:lpstr>
      <vt:lpstr>7 Lessons / 7 教训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Friday Worship Grace Chinese Christian Church  耶稣受难日服务 基  督  教  懷  恩  堂</dc:title>
  <dc:creator>Johnny Wilson</dc:creator>
  <cp:lastModifiedBy>Johnny Wilson</cp:lastModifiedBy>
  <cp:revision>50</cp:revision>
  <dcterms:created xsi:type="dcterms:W3CDTF">2023-04-03T16:02:10Z</dcterms:created>
  <dcterms:modified xsi:type="dcterms:W3CDTF">2023-04-07T21:58:28Z</dcterms:modified>
</cp:coreProperties>
</file>