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0"/>
  </p:notesMasterIdLst>
  <p:handoutMasterIdLst>
    <p:handoutMasterId r:id="rId21"/>
  </p:handoutMasterIdLst>
  <p:sldIdLst>
    <p:sldId id="256" r:id="rId5"/>
    <p:sldId id="258" r:id="rId6"/>
    <p:sldId id="291" r:id="rId7"/>
    <p:sldId id="298" r:id="rId8"/>
    <p:sldId id="299" r:id="rId9"/>
    <p:sldId id="281" r:id="rId10"/>
    <p:sldId id="293" r:id="rId11"/>
    <p:sldId id="292" r:id="rId12"/>
    <p:sldId id="282" r:id="rId13"/>
    <p:sldId id="284" r:id="rId14"/>
    <p:sldId id="283" r:id="rId15"/>
    <p:sldId id="296" r:id="rId16"/>
    <p:sldId id="295" r:id="rId17"/>
    <p:sldId id="297"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6B9"/>
    <a:srgbClr val="BDBEC0"/>
    <a:srgbClr val="C7C8CA"/>
    <a:srgbClr val="AEB0B3"/>
    <a:srgbClr val="ABADB0"/>
    <a:srgbClr val="4D8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3217" autoAdjust="0"/>
  </p:normalViewPr>
  <p:slideViewPr>
    <p:cSldViewPr snapToGrid="0" snapToObjects="1">
      <p:cViewPr varScale="1">
        <p:scale>
          <a:sx n="100" d="100"/>
          <a:sy n="100" d="100"/>
        </p:scale>
        <p:origin x="90" y="3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BF96C3-6123-4C73-BCE6-390888FF99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D096F4D-4F41-4A07-9A43-E11A966AD3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5CB29C-02E5-44A0-B737-FE641B1D2817}" type="datetimeFigureOut">
              <a:rPr lang="en-US" smtClean="0"/>
              <a:t>5/1/2020</a:t>
            </a:fld>
            <a:endParaRPr lang="en-US" dirty="0"/>
          </a:p>
        </p:txBody>
      </p:sp>
      <p:sp>
        <p:nvSpPr>
          <p:cNvPr id="4" name="Footer Placeholder 3">
            <a:extLst>
              <a:ext uri="{FF2B5EF4-FFF2-40B4-BE49-F238E27FC236}">
                <a16:creationId xmlns:a16="http://schemas.microsoft.com/office/drawing/2014/main" id="{1BA6923F-537D-4CBC-90B7-A4808FFD08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38E1BA1-D1E4-411E-9E01-C8F5399BFE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ECA34E-02FE-42EE-BA45-4002CE73F7ED}" type="slidenum">
              <a:rPr lang="en-US" smtClean="0"/>
              <a:t>‹#›</a:t>
            </a:fld>
            <a:endParaRPr lang="en-US" dirty="0"/>
          </a:p>
        </p:txBody>
      </p:sp>
    </p:spTree>
    <p:extLst>
      <p:ext uri="{BB962C8B-B14F-4D97-AF65-F5344CB8AC3E}">
        <p14:creationId xmlns:p14="http://schemas.microsoft.com/office/powerpoint/2010/main" val="144533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DF27C-23B7-9C40-8636-97E800621904}" type="datetimeFigureOut">
              <a:rPr lang="en-US" smtClean="0"/>
              <a:t>5/1/2020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EC937-7A34-054B-8EB2-234964957837}" type="slidenum">
              <a:rPr lang="en-US" smtClean="0"/>
              <a:t>‹#›</a:t>
            </a:fld>
            <a:endParaRPr lang="en-US" dirty="0"/>
          </a:p>
        </p:txBody>
      </p:sp>
    </p:spTree>
    <p:extLst>
      <p:ext uri="{BB962C8B-B14F-4D97-AF65-F5344CB8AC3E}">
        <p14:creationId xmlns:p14="http://schemas.microsoft.com/office/powerpoint/2010/main" val="529424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EC937-7A34-054B-8EB2-234964957837}" type="slidenum">
              <a:rPr lang="en-US" smtClean="0"/>
              <a:t>1</a:t>
            </a:fld>
            <a:endParaRPr lang="en-US" dirty="0"/>
          </a:p>
        </p:txBody>
      </p:sp>
    </p:spTree>
    <p:extLst>
      <p:ext uri="{BB962C8B-B14F-4D97-AF65-F5344CB8AC3E}">
        <p14:creationId xmlns:p14="http://schemas.microsoft.com/office/powerpoint/2010/main" val="3485668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22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F976DE-F6A6-0149-ADAE-9BF528C6E6A9}"/>
              </a:ext>
            </a:extLst>
          </p:cNvPr>
          <p:cNvPicPr>
            <a:picLocks noChangeAspect="1"/>
          </p:cNvPicPr>
          <p:nvPr userDrawn="1"/>
        </p:nvPicPr>
        <p:blipFill>
          <a:blip r:embed="rId2"/>
          <a:stretch>
            <a:fillRect/>
          </a:stretch>
        </p:blipFill>
        <p:spPr>
          <a:xfrm>
            <a:off x="0" y="-2511239"/>
            <a:ext cx="16656424" cy="9369239"/>
          </a:xfrm>
          <a:prstGeom prst="rect">
            <a:avLst/>
          </a:prstGeom>
          <a:solidFill>
            <a:srgbClr val="BDBEC0"/>
          </a:solidFill>
        </p:spPr>
      </p:pic>
      <p:pic>
        <p:nvPicPr>
          <p:cNvPr id="21" name="Picture 20">
            <a:extLst>
              <a:ext uri="{FF2B5EF4-FFF2-40B4-BE49-F238E27FC236}">
                <a16:creationId xmlns:a16="http://schemas.microsoft.com/office/drawing/2014/main" id="{3249FAD6-8D2E-3F4B-BA86-AAC4EDBA953C}"/>
              </a:ext>
            </a:extLst>
          </p:cNvPr>
          <p:cNvPicPr>
            <a:picLocks noChangeAspect="1"/>
          </p:cNvPicPr>
          <p:nvPr userDrawn="1"/>
        </p:nvPicPr>
        <p:blipFill>
          <a:blip r:embed="rId3">
            <a:alphaModFix amt="25000"/>
          </a:blip>
          <a:stretch>
            <a:fillRect/>
          </a:stretch>
        </p:blipFill>
        <p:spPr>
          <a:xfrm>
            <a:off x="11507538" y="638576"/>
            <a:ext cx="1103670" cy="543193"/>
          </a:xfrm>
          <a:prstGeom prst="rect">
            <a:avLst/>
          </a:prstGeom>
        </p:spPr>
      </p:pic>
      <p:pic>
        <p:nvPicPr>
          <p:cNvPr id="17" name="Picture 16">
            <a:extLst>
              <a:ext uri="{FF2B5EF4-FFF2-40B4-BE49-F238E27FC236}">
                <a16:creationId xmlns:a16="http://schemas.microsoft.com/office/drawing/2014/main" id="{65886DC5-31D1-884F-A425-C917FE781D49}"/>
              </a:ext>
            </a:extLst>
          </p:cNvPr>
          <p:cNvPicPr>
            <a:picLocks noChangeAspect="1"/>
          </p:cNvPicPr>
          <p:nvPr userDrawn="1"/>
        </p:nvPicPr>
        <p:blipFill>
          <a:blip r:embed="rId3">
            <a:alphaModFix amt="25000"/>
          </a:blip>
          <a:stretch>
            <a:fillRect/>
          </a:stretch>
        </p:blipFill>
        <p:spPr>
          <a:xfrm>
            <a:off x="11976286" y="735260"/>
            <a:ext cx="1269845" cy="624980"/>
          </a:xfrm>
          <a:prstGeom prst="rect">
            <a:avLst/>
          </a:prstGeom>
        </p:spPr>
      </p:pic>
      <p:pic>
        <p:nvPicPr>
          <p:cNvPr id="3" name="Picture 2">
            <a:extLst>
              <a:ext uri="{FF2B5EF4-FFF2-40B4-BE49-F238E27FC236}">
                <a16:creationId xmlns:a16="http://schemas.microsoft.com/office/drawing/2014/main" id="{E945C6DD-CDAE-A643-9E13-29D255268009}"/>
              </a:ext>
            </a:extLst>
          </p:cNvPr>
          <p:cNvPicPr>
            <a:picLocks noChangeAspect="1"/>
          </p:cNvPicPr>
          <p:nvPr userDrawn="1"/>
        </p:nvPicPr>
        <p:blipFill>
          <a:blip r:embed="rId4"/>
          <a:stretch>
            <a:fillRect/>
          </a:stretch>
        </p:blipFill>
        <p:spPr>
          <a:xfrm>
            <a:off x="8742487" y="66765"/>
            <a:ext cx="3066380" cy="1503867"/>
          </a:xfrm>
          <a:prstGeom prst="rect">
            <a:avLst/>
          </a:prstGeom>
        </p:spPr>
      </p:pic>
      <p:sp>
        <p:nvSpPr>
          <p:cNvPr id="9" name="Oval 8">
            <a:extLst>
              <a:ext uri="{FF2B5EF4-FFF2-40B4-BE49-F238E27FC236}">
                <a16:creationId xmlns:a16="http://schemas.microsoft.com/office/drawing/2014/main" id="{552DA949-579F-6448-8C50-6AFB1BF34029}"/>
              </a:ext>
            </a:extLst>
          </p:cNvPr>
          <p:cNvSpPr/>
          <p:nvPr userDrawn="1"/>
        </p:nvSpPr>
        <p:spPr>
          <a:xfrm>
            <a:off x="5835127" y="-1642692"/>
            <a:ext cx="4581200" cy="4581200"/>
          </a:xfrm>
          <a:prstGeom prst="ellipse">
            <a:avLst/>
          </a:prstGeom>
          <a:gradFill flip="none" rotWithShape="1">
            <a:gsLst>
              <a:gs pos="0">
                <a:schemeClr val="bg1"/>
              </a:gs>
              <a:gs pos="73000">
                <a:schemeClr val="bg1">
                  <a:alpha val="0"/>
                </a:schemeClr>
              </a:gs>
            </a:gsLst>
            <a:path path="circle">
              <a:fillToRect l="50000" t="50000" r="50000" b="50000"/>
            </a:path>
            <a:tileRect/>
          </a:gradFill>
          <a:ln>
            <a:noFill/>
          </a:ln>
          <a:effectLst>
            <a:softEdge rad="393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653B4A5-68B3-8545-9AFE-578DF86C5060}"/>
              </a:ext>
            </a:extLst>
          </p:cNvPr>
          <p:cNvPicPr>
            <a:picLocks noChangeAspect="1"/>
          </p:cNvPicPr>
          <p:nvPr userDrawn="1"/>
        </p:nvPicPr>
        <p:blipFill>
          <a:blip r:embed="rId3"/>
          <a:stretch>
            <a:fillRect/>
          </a:stretch>
        </p:blipFill>
        <p:spPr>
          <a:xfrm>
            <a:off x="7806235" y="910173"/>
            <a:ext cx="1872503" cy="921590"/>
          </a:xfrm>
          <a:prstGeom prst="rect">
            <a:avLst/>
          </a:prstGeom>
        </p:spPr>
      </p:pic>
      <p:sp>
        <p:nvSpPr>
          <p:cNvPr id="12" name="Rectangle 11">
            <a:extLst>
              <a:ext uri="{FF2B5EF4-FFF2-40B4-BE49-F238E27FC236}">
                <a16:creationId xmlns:a16="http://schemas.microsoft.com/office/drawing/2014/main" id="{BA2FA49A-A98C-6443-B01D-7612F50EDB51}"/>
              </a:ext>
            </a:extLst>
          </p:cNvPr>
          <p:cNvSpPr/>
          <p:nvPr userDrawn="1"/>
        </p:nvSpPr>
        <p:spPr>
          <a:xfrm>
            <a:off x="0" y="1047750"/>
            <a:ext cx="12192000" cy="5810250"/>
          </a:xfrm>
          <a:prstGeom prst="rect">
            <a:avLst/>
          </a:prstGeom>
          <a:gradFill>
            <a:gsLst>
              <a:gs pos="0">
                <a:schemeClr val="bg1">
                  <a:lumMod val="50000"/>
                  <a:alpha val="1000"/>
                </a:schemeClr>
              </a:gs>
              <a:gs pos="60000">
                <a:schemeClr val="bg1">
                  <a:lumMod val="50000"/>
                  <a:alpha val="85000"/>
                </a:schemeClr>
              </a:gs>
              <a:gs pos="40000">
                <a:schemeClr val="bg1">
                  <a:lumMod val="50000"/>
                  <a:alpha val="85000"/>
                </a:schemeClr>
              </a:gs>
              <a:gs pos="100000">
                <a:schemeClr val="bg1">
                  <a:lumMod val="5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9B9AA09F-715D-A34E-94B7-279D5FC00717}"/>
              </a:ext>
            </a:extLst>
          </p:cNvPr>
          <p:cNvSpPr>
            <a:spLocks noGrp="1"/>
          </p:cNvSpPr>
          <p:nvPr>
            <p:ph type="body" sz="quarter" idx="10"/>
          </p:nvPr>
        </p:nvSpPr>
        <p:spPr>
          <a:xfrm>
            <a:off x="1485900" y="3429000"/>
            <a:ext cx="9220200" cy="1017588"/>
          </a:xfrm>
          <a:prstGeom prst="rect">
            <a:avLst/>
          </a:prstGeom>
        </p:spPr>
        <p:txBody>
          <a:bodyPr anchor="ctr"/>
          <a:lstStyle>
            <a:lvl1pPr marL="0" indent="0" algn="ctr">
              <a:buNone/>
              <a:defRPr>
                <a:solidFill>
                  <a:schemeClr val="bg1"/>
                </a:solidFill>
                <a:effectLst>
                  <a:outerShdw blurRad="63500" dist="38100" dir="2700000" algn="tl" rotWithShape="0">
                    <a:schemeClr val="tx1">
                      <a:alpha val="60000"/>
                    </a:schemeClr>
                  </a:outerShdw>
                </a:effectLst>
              </a:defRPr>
            </a:lvl1pPr>
          </a:lstStyle>
          <a:p>
            <a:pPr lvl="0"/>
            <a:r>
              <a:rPr lang="en-US"/>
              <a:t>Click to edit Master text styles</a:t>
            </a:r>
          </a:p>
        </p:txBody>
      </p:sp>
      <p:sp>
        <p:nvSpPr>
          <p:cNvPr id="11" name="Title 10">
            <a:extLst>
              <a:ext uri="{FF2B5EF4-FFF2-40B4-BE49-F238E27FC236}">
                <a16:creationId xmlns:a16="http://schemas.microsoft.com/office/drawing/2014/main" id="{29EF441D-42DE-CF48-B0AB-48A5E97DABAF}"/>
              </a:ext>
            </a:extLst>
          </p:cNvPr>
          <p:cNvSpPr>
            <a:spLocks noGrp="1"/>
          </p:cNvSpPr>
          <p:nvPr>
            <p:ph type="title"/>
          </p:nvPr>
        </p:nvSpPr>
        <p:spPr>
          <a:xfrm>
            <a:off x="1283971" y="2200695"/>
            <a:ext cx="9624059" cy="652403"/>
          </a:xfrm>
          <a:prstGeom prst="rect">
            <a:avLst/>
          </a:prstGeom>
        </p:spPr>
        <p:txBody>
          <a:bodyPr anchor="ctr"/>
          <a:lstStyle>
            <a:lvl1pPr algn="ctr">
              <a:defRPr>
                <a:solidFill>
                  <a:schemeClr val="bg1"/>
                </a:solidFill>
                <a:effectLst>
                  <a:outerShdw blurRad="63500" dist="38100" dir="2700000" algn="tl" rotWithShape="0">
                    <a:schemeClr val="tx1">
                      <a:alpha val="60000"/>
                    </a:schemeClr>
                  </a:outerShdw>
                </a:effectLst>
              </a:defRPr>
            </a:lvl1pPr>
          </a:lstStyle>
          <a:p>
            <a:r>
              <a:rPr lang="en-US"/>
              <a:t>Click to edit Master title style</a:t>
            </a:r>
            <a:endParaRPr lang="en-US" dirty="0"/>
          </a:p>
        </p:txBody>
      </p:sp>
      <p:grpSp>
        <p:nvGrpSpPr>
          <p:cNvPr id="26" name="Group 25">
            <a:extLst>
              <a:ext uri="{FF2B5EF4-FFF2-40B4-BE49-F238E27FC236}">
                <a16:creationId xmlns:a16="http://schemas.microsoft.com/office/drawing/2014/main" id="{0022EFFE-2DFF-024C-9E1C-8AD26C70FB65}"/>
              </a:ext>
            </a:extLst>
          </p:cNvPr>
          <p:cNvGrpSpPr/>
          <p:nvPr userDrawn="1"/>
        </p:nvGrpSpPr>
        <p:grpSpPr>
          <a:xfrm>
            <a:off x="1283971" y="3193643"/>
            <a:ext cx="9624059" cy="2224502"/>
            <a:chOff x="1283971" y="3193643"/>
            <a:chExt cx="9624059" cy="2224502"/>
          </a:xfrm>
        </p:grpSpPr>
        <p:sp>
          <p:nvSpPr>
            <p:cNvPr id="23" name="Freeform 22">
              <a:extLst>
                <a:ext uri="{FF2B5EF4-FFF2-40B4-BE49-F238E27FC236}">
                  <a16:creationId xmlns:a16="http://schemas.microsoft.com/office/drawing/2014/main" id="{4DDC8259-5439-1141-977E-E10B205DD03B}"/>
                </a:ext>
              </a:extLst>
            </p:cNvPr>
            <p:cNvSpPr/>
            <p:nvPr userDrawn="1"/>
          </p:nvSpPr>
          <p:spPr>
            <a:xfrm rot="5400000">
              <a:off x="5935979" y="-1458365"/>
              <a:ext cx="320043" cy="9624059"/>
            </a:xfrm>
            <a:custGeom>
              <a:avLst/>
              <a:gdLst>
                <a:gd name="connsiteX0" fmla="*/ 0 w 320043"/>
                <a:gd name="connsiteY0" fmla="*/ 9624058 h 9624059"/>
                <a:gd name="connsiteX1" fmla="*/ 0 w 320043"/>
                <a:gd name="connsiteY1" fmla="*/ 22859 h 9624059"/>
                <a:gd name="connsiteX2" fmla="*/ 3 w 320043"/>
                <a:gd name="connsiteY2" fmla="*/ 22859 h 9624059"/>
                <a:gd name="connsiteX3" fmla="*/ 3 w 320043"/>
                <a:gd name="connsiteY3" fmla="*/ 0 h 9624059"/>
                <a:gd name="connsiteX4" fmla="*/ 320043 w 320043"/>
                <a:gd name="connsiteY4" fmla="*/ 0 h 9624059"/>
                <a:gd name="connsiteX5" fmla="*/ 320043 w 320043"/>
                <a:gd name="connsiteY5" fmla="*/ 45718 h 9624059"/>
                <a:gd name="connsiteX6" fmla="*/ 45720 w 320043"/>
                <a:gd name="connsiteY6" fmla="*/ 45718 h 9624059"/>
                <a:gd name="connsiteX7" fmla="*/ 45719 w 320043"/>
                <a:gd name="connsiteY7" fmla="*/ 9578340 h 9624059"/>
                <a:gd name="connsiteX8" fmla="*/ 320041 w 320043"/>
                <a:gd name="connsiteY8" fmla="*/ 9578340 h 9624059"/>
                <a:gd name="connsiteX9" fmla="*/ 320041 w 320043"/>
                <a:gd name="connsiteY9" fmla="*/ 9624059 h 9624059"/>
                <a:gd name="connsiteX10" fmla="*/ 1 w 320043"/>
                <a:gd name="connsiteY10" fmla="*/ 9624059 h 9624059"/>
                <a:gd name="connsiteX11" fmla="*/ 1 w 320043"/>
                <a:gd name="connsiteY11" fmla="*/ 9624058 h 962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43" h="9624059">
                  <a:moveTo>
                    <a:pt x="0" y="9624058"/>
                  </a:moveTo>
                  <a:lnTo>
                    <a:pt x="0" y="22859"/>
                  </a:lnTo>
                  <a:lnTo>
                    <a:pt x="3" y="22859"/>
                  </a:lnTo>
                  <a:lnTo>
                    <a:pt x="3" y="0"/>
                  </a:lnTo>
                  <a:lnTo>
                    <a:pt x="320043" y="0"/>
                  </a:lnTo>
                  <a:lnTo>
                    <a:pt x="320043" y="45718"/>
                  </a:lnTo>
                  <a:lnTo>
                    <a:pt x="45720" y="45718"/>
                  </a:lnTo>
                  <a:lnTo>
                    <a:pt x="45719" y="9578340"/>
                  </a:lnTo>
                  <a:lnTo>
                    <a:pt x="320041" y="9578340"/>
                  </a:lnTo>
                  <a:lnTo>
                    <a:pt x="320041" y="9624059"/>
                  </a:lnTo>
                  <a:lnTo>
                    <a:pt x="1" y="9624059"/>
                  </a:lnTo>
                  <a:lnTo>
                    <a:pt x="1" y="96240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a:extLst>
                <a:ext uri="{FF2B5EF4-FFF2-40B4-BE49-F238E27FC236}">
                  <a16:creationId xmlns:a16="http://schemas.microsoft.com/office/drawing/2014/main" id="{B28BC5D8-96D5-C34F-8298-7A33B7CC9695}"/>
                </a:ext>
              </a:extLst>
            </p:cNvPr>
            <p:cNvSpPr/>
            <p:nvPr userDrawn="1"/>
          </p:nvSpPr>
          <p:spPr>
            <a:xfrm rot="16200000" flipV="1">
              <a:off x="5935979" y="-252659"/>
              <a:ext cx="320043" cy="9624059"/>
            </a:xfrm>
            <a:custGeom>
              <a:avLst/>
              <a:gdLst>
                <a:gd name="connsiteX0" fmla="*/ 0 w 320043"/>
                <a:gd name="connsiteY0" fmla="*/ 9624058 h 9624059"/>
                <a:gd name="connsiteX1" fmla="*/ 0 w 320043"/>
                <a:gd name="connsiteY1" fmla="*/ 22859 h 9624059"/>
                <a:gd name="connsiteX2" fmla="*/ 3 w 320043"/>
                <a:gd name="connsiteY2" fmla="*/ 22859 h 9624059"/>
                <a:gd name="connsiteX3" fmla="*/ 3 w 320043"/>
                <a:gd name="connsiteY3" fmla="*/ 0 h 9624059"/>
                <a:gd name="connsiteX4" fmla="*/ 320043 w 320043"/>
                <a:gd name="connsiteY4" fmla="*/ 0 h 9624059"/>
                <a:gd name="connsiteX5" fmla="*/ 320043 w 320043"/>
                <a:gd name="connsiteY5" fmla="*/ 45718 h 9624059"/>
                <a:gd name="connsiteX6" fmla="*/ 45720 w 320043"/>
                <a:gd name="connsiteY6" fmla="*/ 45718 h 9624059"/>
                <a:gd name="connsiteX7" fmla="*/ 45719 w 320043"/>
                <a:gd name="connsiteY7" fmla="*/ 9578340 h 9624059"/>
                <a:gd name="connsiteX8" fmla="*/ 320041 w 320043"/>
                <a:gd name="connsiteY8" fmla="*/ 9578340 h 9624059"/>
                <a:gd name="connsiteX9" fmla="*/ 320041 w 320043"/>
                <a:gd name="connsiteY9" fmla="*/ 9624059 h 9624059"/>
                <a:gd name="connsiteX10" fmla="*/ 1 w 320043"/>
                <a:gd name="connsiteY10" fmla="*/ 9624059 h 9624059"/>
                <a:gd name="connsiteX11" fmla="*/ 1 w 320043"/>
                <a:gd name="connsiteY11" fmla="*/ 9624058 h 962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43" h="9624059">
                  <a:moveTo>
                    <a:pt x="0" y="9624058"/>
                  </a:moveTo>
                  <a:lnTo>
                    <a:pt x="0" y="22859"/>
                  </a:lnTo>
                  <a:lnTo>
                    <a:pt x="3" y="22859"/>
                  </a:lnTo>
                  <a:lnTo>
                    <a:pt x="3" y="0"/>
                  </a:lnTo>
                  <a:lnTo>
                    <a:pt x="320043" y="0"/>
                  </a:lnTo>
                  <a:lnTo>
                    <a:pt x="320043" y="45718"/>
                  </a:lnTo>
                  <a:lnTo>
                    <a:pt x="45720" y="45718"/>
                  </a:lnTo>
                  <a:lnTo>
                    <a:pt x="45719" y="9578340"/>
                  </a:lnTo>
                  <a:lnTo>
                    <a:pt x="320041" y="9578340"/>
                  </a:lnTo>
                  <a:lnTo>
                    <a:pt x="320041" y="9624059"/>
                  </a:lnTo>
                  <a:lnTo>
                    <a:pt x="1" y="9624059"/>
                  </a:lnTo>
                  <a:lnTo>
                    <a:pt x="1" y="96240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alf Frame 24">
              <a:extLst>
                <a:ext uri="{FF2B5EF4-FFF2-40B4-BE49-F238E27FC236}">
                  <a16:creationId xmlns:a16="http://schemas.microsoft.com/office/drawing/2014/main" id="{DD6367FF-B8D4-624E-87F8-36D5E50D49BE}"/>
                </a:ext>
              </a:extLst>
            </p:cNvPr>
            <p:cNvSpPr/>
            <p:nvPr userDrawn="1"/>
          </p:nvSpPr>
          <p:spPr>
            <a:xfrm rot="13500000">
              <a:off x="5765073" y="4756291"/>
              <a:ext cx="661854" cy="661854"/>
            </a:xfrm>
            <a:prstGeom prst="halfFrame">
              <a:avLst>
                <a:gd name="adj1" fmla="val 6273"/>
                <a:gd name="adj2" fmla="val 6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8" name="Picture 17">
            <a:extLst>
              <a:ext uri="{FF2B5EF4-FFF2-40B4-BE49-F238E27FC236}">
                <a16:creationId xmlns:a16="http://schemas.microsoft.com/office/drawing/2014/main" id="{F72FC533-DFC8-1946-8ABA-A4A320022DD5}"/>
              </a:ext>
            </a:extLst>
          </p:cNvPr>
          <p:cNvPicPr>
            <a:picLocks noChangeAspect="1"/>
          </p:cNvPicPr>
          <p:nvPr userDrawn="1"/>
        </p:nvPicPr>
        <p:blipFill>
          <a:blip r:embed="rId4"/>
          <a:stretch>
            <a:fillRect/>
          </a:stretch>
        </p:blipFill>
        <p:spPr>
          <a:xfrm>
            <a:off x="-1233520" y="619078"/>
            <a:ext cx="4555160" cy="2234020"/>
          </a:xfrm>
          <a:prstGeom prst="rect">
            <a:avLst/>
          </a:prstGeom>
        </p:spPr>
      </p:pic>
      <p:pic>
        <p:nvPicPr>
          <p:cNvPr id="22" name="Picture 21">
            <a:extLst>
              <a:ext uri="{FF2B5EF4-FFF2-40B4-BE49-F238E27FC236}">
                <a16:creationId xmlns:a16="http://schemas.microsoft.com/office/drawing/2014/main" id="{25CC0ADD-098C-0445-BEA6-96A944C3F8B4}"/>
              </a:ext>
            </a:extLst>
          </p:cNvPr>
          <p:cNvPicPr>
            <a:picLocks noChangeAspect="1"/>
          </p:cNvPicPr>
          <p:nvPr userDrawn="1"/>
        </p:nvPicPr>
        <p:blipFill>
          <a:blip r:embed="rId3">
            <a:alphaModFix amt="25000"/>
          </a:blip>
          <a:stretch>
            <a:fillRect/>
          </a:stretch>
        </p:blipFill>
        <p:spPr>
          <a:xfrm>
            <a:off x="4061134" y="638575"/>
            <a:ext cx="1103670" cy="543193"/>
          </a:xfrm>
          <a:prstGeom prst="rect">
            <a:avLst/>
          </a:prstGeom>
        </p:spPr>
      </p:pic>
    </p:spTree>
    <p:extLst>
      <p:ext uri="{BB962C8B-B14F-4D97-AF65-F5344CB8AC3E}">
        <p14:creationId xmlns:p14="http://schemas.microsoft.com/office/powerpoint/2010/main" val="187950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0.04284 0.00069 L -0.12461 0.00069 " pathEditMode="relative" rAng="0" ptsTypes="AA">
                                      <p:cBhvr>
                                        <p:cTn id="6" dur="25000" fill="hold"/>
                                        <p:tgtEl>
                                          <p:spTgt spid="7"/>
                                        </p:tgtEl>
                                        <p:attrNameLst>
                                          <p:attrName>ppt_x</p:attrName>
                                          <p:attrName>ppt_y</p:attrName>
                                        </p:attrNameLst>
                                      </p:cBhvr>
                                      <p:rCtr x="-4089" y="0"/>
                                    </p:animMotion>
                                  </p:childTnLst>
                                </p:cTn>
                              </p:par>
                              <p:par>
                                <p:cTn id="7" presetID="42" presetClass="path" presetSubtype="0" repeatCount="indefinite" autoRev="1" fill="remove" grpId="0" nodeType="withEffect">
                                  <p:stCondLst>
                                    <p:cond delay="0"/>
                                  </p:stCondLst>
                                  <p:childTnLst>
                                    <p:animMotion origin="layout" path="M 3.75E-6 -4.44444E-6 L -0.22019 0.06598 " pathEditMode="relative" rAng="0" ptsTypes="AA">
                                      <p:cBhvr>
                                        <p:cTn id="8" dur="25000" fill="hold"/>
                                        <p:tgtEl>
                                          <p:spTgt spid="9"/>
                                        </p:tgtEl>
                                        <p:attrNameLst>
                                          <p:attrName>ppt_x</p:attrName>
                                          <p:attrName>ppt_y</p:attrName>
                                        </p:attrNameLst>
                                      </p:cBhvr>
                                      <p:rCtr x="-11016" y="3287"/>
                                    </p:animMotion>
                                  </p:childTnLst>
                                </p:cTn>
                              </p:par>
                              <p:par>
                                <p:cTn id="9" presetID="42" presetClass="path" presetSubtype="0" repeatCount="indefinite" autoRev="1" fill="remove" nodeType="withEffect">
                                  <p:stCondLst>
                                    <p:cond delay="0"/>
                                  </p:stCondLst>
                                  <p:childTnLst>
                                    <p:animMotion origin="layout" path="M 2.70833E-6 1.48148E-6 L -0.33907 1.48148E-6 " pathEditMode="relative" rAng="0" ptsTypes="AA">
                                      <p:cBhvr>
                                        <p:cTn id="10" dur="25000" fill="hold"/>
                                        <p:tgtEl>
                                          <p:spTgt spid="5"/>
                                        </p:tgtEl>
                                        <p:attrNameLst>
                                          <p:attrName>ppt_x</p:attrName>
                                          <p:attrName>ppt_y</p:attrName>
                                        </p:attrNameLst>
                                      </p:cBhvr>
                                      <p:rCtr x="-16953" y="0"/>
                                    </p:animMotion>
                                  </p:childTnLst>
                                </p:cTn>
                              </p:par>
                              <p:par>
                                <p:cTn id="11" presetID="42" presetClass="path" presetSubtype="0" repeatCount="indefinite" autoRev="1" fill="remove" nodeType="withEffect">
                                  <p:stCondLst>
                                    <p:cond delay="0"/>
                                  </p:stCondLst>
                                  <p:childTnLst>
                                    <p:animMotion origin="layout" path="M 5E-6 2.22222E-6 L -0.1612 -0.0007 " pathEditMode="relative" rAng="0" ptsTypes="AA">
                                      <p:cBhvr>
                                        <p:cTn id="12" dur="25000" fill="hold"/>
                                        <p:tgtEl>
                                          <p:spTgt spid="17"/>
                                        </p:tgtEl>
                                        <p:attrNameLst>
                                          <p:attrName>ppt_x</p:attrName>
                                          <p:attrName>ppt_y</p:attrName>
                                        </p:attrNameLst>
                                      </p:cBhvr>
                                      <p:rCtr x="-8060" y="-46"/>
                                    </p:animMotion>
                                  </p:childTnLst>
                                </p:cTn>
                              </p:par>
                              <p:par>
                                <p:cTn id="13" presetID="42" presetClass="path" presetSubtype="0" repeatCount="indefinite" autoRev="1" fill="remove" nodeType="withEffect">
                                  <p:stCondLst>
                                    <p:cond delay="0"/>
                                  </p:stCondLst>
                                  <p:childTnLst>
                                    <p:animMotion origin="layout" path="M 1.45833E-6 -2.96296E-6 L -0.21341 0.00255 " pathEditMode="relative" rAng="0" ptsTypes="AA">
                                      <p:cBhvr>
                                        <p:cTn id="14" dur="25000" fill="hold"/>
                                        <p:tgtEl>
                                          <p:spTgt spid="3"/>
                                        </p:tgtEl>
                                        <p:attrNameLst>
                                          <p:attrName>ppt_x</p:attrName>
                                          <p:attrName>ppt_y</p:attrName>
                                        </p:attrNameLst>
                                      </p:cBhvr>
                                      <p:rCtr x="-10677" y="116"/>
                                    </p:animMotion>
                                  </p:childTnLst>
                                </p:cTn>
                              </p:par>
                              <p:par>
                                <p:cTn id="15" presetID="42" presetClass="path" presetSubtype="0" repeatCount="indefinite" autoRev="1" fill="remove" nodeType="withEffect">
                                  <p:stCondLst>
                                    <p:cond delay="0"/>
                                  </p:stCondLst>
                                  <p:childTnLst>
                                    <p:animMotion origin="layout" path="M 4.79167E-6 1.11111E-6 L -0.39883 1.11111E-6 " pathEditMode="relative" rAng="0" ptsTypes="AA">
                                      <p:cBhvr>
                                        <p:cTn id="16" dur="25000" fill="hold"/>
                                        <p:tgtEl>
                                          <p:spTgt spid="22"/>
                                        </p:tgtEl>
                                        <p:attrNameLst>
                                          <p:attrName>ppt_x</p:attrName>
                                          <p:attrName>ppt_y</p:attrName>
                                        </p:attrNameLst>
                                      </p:cBhvr>
                                      <p:rCtr x="-19948" y="0"/>
                                    </p:animMotion>
                                  </p:childTnLst>
                                </p:cTn>
                              </p:par>
                              <p:par>
                                <p:cTn id="17" presetID="42" presetClass="path" presetSubtype="0" repeatCount="indefinite" autoRev="1" fill="remove" nodeType="withEffect">
                                  <p:stCondLst>
                                    <p:cond delay="0"/>
                                  </p:stCondLst>
                                  <p:childTnLst>
                                    <p:animMotion origin="layout" path="M -2.5E-6 1.11111E-6 L -0.33906 1.11111E-6 " pathEditMode="relative" rAng="0" ptsTypes="AA">
                                      <p:cBhvr>
                                        <p:cTn id="18" dur="25000" fill="hold"/>
                                        <p:tgtEl>
                                          <p:spTgt spid="21"/>
                                        </p:tgtEl>
                                        <p:attrNameLst>
                                          <p:attrName>ppt_x</p:attrName>
                                          <p:attrName>ppt_y</p:attrName>
                                        </p:attrNameLst>
                                      </p:cBhvr>
                                      <p:rCtr x="-16953" y="0"/>
                                    </p:animMotion>
                                  </p:childTnLst>
                                </p:cTn>
                              </p:par>
                              <p:par>
                                <p:cTn id="19" presetID="42" presetClass="path" presetSubtype="0" repeatCount="indefinite" autoRev="1" fill="remove" nodeType="withEffect">
                                  <p:stCondLst>
                                    <p:cond delay="0"/>
                                  </p:stCondLst>
                                  <p:childTnLst>
                                    <p:animMotion origin="layout" path="M 3.125E-6 7.40741E-7 L -0.30091 0.01412 " pathEditMode="relative" rAng="0" ptsTypes="AA">
                                      <p:cBhvr>
                                        <p:cTn id="20" dur="25000" fill="hold"/>
                                        <p:tgtEl>
                                          <p:spTgt spid="18"/>
                                        </p:tgtEl>
                                        <p:attrNameLst>
                                          <p:attrName>ppt_x</p:attrName>
                                          <p:attrName>ppt_y</p:attrName>
                                        </p:attrNameLst>
                                      </p:cBhvr>
                                      <p:rCtr x="-15039" y="694"/>
                                    </p:animMotion>
                                  </p:childTnLst>
                                </p:cTn>
                              </p:par>
                              <p:par>
                                <p:cTn id="21" presetID="6" presetClass="entr" presetSubtype="16" fill="hold" nodeType="withEffect">
                                  <p:stCondLst>
                                    <p:cond delay="1000"/>
                                  </p:stCondLst>
                                  <p:childTnLst>
                                    <p:set>
                                      <p:cBhvr>
                                        <p:cTn id="22" dur="1" fill="hold">
                                          <p:stCondLst>
                                            <p:cond delay="0"/>
                                          </p:stCondLst>
                                        </p:cTn>
                                        <p:tgtEl>
                                          <p:spTgt spid="26"/>
                                        </p:tgtEl>
                                        <p:attrNameLst>
                                          <p:attrName>style.visibility</p:attrName>
                                        </p:attrNameLst>
                                      </p:cBhvr>
                                      <p:to>
                                        <p:strVal val="visible"/>
                                      </p:to>
                                    </p:set>
                                    <p:animEffect transition="in" filter="circle(in)">
                                      <p:cBhvr>
                                        <p:cTn id="23" dur="2000"/>
                                        <p:tgtEl>
                                          <p:spTgt spid="26"/>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3000"/>
                                        <p:tgtEl>
                                          <p:spTgt spid="11"/>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30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500"/>
                                  </p:stCondLst>
                                  <p:childTnLst>
                                    <p:animEffect transition="out" filter="circle(out)">
                                      <p:cBhvr>
                                        <p:cTn id="33" dur="2000"/>
                                        <p:tgtEl>
                                          <p:spTgt spid="26"/>
                                        </p:tgtEl>
                                      </p:cBhvr>
                                    </p:animEffect>
                                    <p:set>
                                      <p:cBhvr>
                                        <p:cTn id="34" dur="1" fill="hold">
                                          <p:stCondLst>
                                            <p:cond delay="1999"/>
                                          </p:stCondLst>
                                        </p:cTn>
                                        <p:tgtEl>
                                          <p:spTgt spid="26"/>
                                        </p:tgtEl>
                                        <p:attrNameLst>
                                          <p:attrName>style.visibility</p:attrName>
                                        </p:attrNameLst>
                                      </p:cBhvr>
                                      <p:to>
                                        <p:strVal val="hidden"/>
                                      </p:to>
                                    </p:set>
                                  </p:childTnLst>
                                </p:cTn>
                              </p:par>
                              <p:par>
                                <p:cTn id="35" presetID="10" presetClass="exit" presetSubtype="0" fill="hold" grpId="1" nodeType="withEffect">
                                  <p:stCondLst>
                                    <p:cond delay="50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par>
                                <p:cTn id="38" presetID="10" presetClass="exit" presetSubtype="0" fill="hold" grpId="1" nodeType="withEffect">
                                  <p:stCondLst>
                                    <p:cond delay="1000"/>
                                  </p:stCondLst>
                                  <p:childTnLst>
                                    <p:animEffect transition="out" filter="fade">
                                      <p:cBhvr>
                                        <p:cTn id="39" dur="2000"/>
                                        <p:tgtEl>
                                          <p:spTgt spid="10">
                                            <p:txEl>
                                              <p:pRg st="0" end="0"/>
                                            </p:txEl>
                                          </p:spTgt>
                                        </p:tgtEl>
                                      </p:cBhvr>
                                    </p:animEffect>
                                    <p:set>
                                      <p:cBhvr>
                                        <p:cTn id="40" dur="1" fill="hold">
                                          <p:stCondLst>
                                            <p:cond delay="1999"/>
                                          </p:stCondLst>
                                        </p:cTn>
                                        <p:tgtEl>
                                          <p:spTgt spid="10">
                                            <p:txEl>
                                              <p:pRg st="0" end="0"/>
                                            </p:txEl>
                                          </p:spTgt>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build="p">
        <p:tmplLst>
          <p:tmpl lvl="1">
            <p:tnLst>
              <p:par>
                <p:cTn presetID="10" presetClass="entr" presetSubtype="0" fill="hold" nodeType="withEffect">
                  <p:stCondLst>
                    <p:cond delay="2000"/>
                  </p:stCondLst>
                  <p:childTnLst>
                    <p:set>
                      <p:cBhvr>
                        <p:cTn dur="1" fill="hold">
                          <p:stCondLst>
                            <p:cond delay="0"/>
                          </p:stCondLst>
                        </p:cTn>
                        <p:tgtEl>
                          <p:spTgt spid="10"/>
                        </p:tgtEl>
                        <p:attrNameLst>
                          <p:attrName>style.visibility</p:attrName>
                        </p:attrNameLst>
                      </p:cBhvr>
                      <p:to>
                        <p:strVal val="visible"/>
                      </p:to>
                    </p:set>
                    <p:animEffect transition="in" filter="fade">
                      <p:cBhvr>
                        <p:cTn dur="3000"/>
                        <p:tgtEl>
                          <p:spTgt spid="10"/>
                        </p:tgtEl>
                      </p:cBhvr>
                    </p:animEffect>
                  </p:childTnLst>
                </p:cTn>
              </p:par>
            </p:tnLst>
          </p:tmpl>
        </p:tmplLst>
      </p:bldP>
      <p:bldP spid="10" grpId="1" build="p">
        <p:tmplLst>
          <p:tmpl lvl="1">
            <p:tnLst>
              <p:par>
                <p:cTn presetID="10" presetClass="exit" presetSubtype="0" fill="hold" nodeType="withEffect">
                  <p:stCondLst>
                    <p:cond delay="1000"/>
                  </p:stCondLst>
                  <p:childTnLst>
                    <p:animEffect transition="out" filter="fade">
                      <p:cBhvr>
                        <p:cTn dur="2000"/>
                        <p:tgtEl>
                          <p:spTgt spid="10"/>
                        </p:tgtEl>
                      </p:cBhvr>
                    </p:animEffect>
                    <p:set>
                      <p:cBhvr>
                        <p:cTn dur="1" fill="hold">
                          <p:stCondLst>
                            <p:cond delay="1999"/>
                          </p:stCondLst>
                        </p:cTn>
                        <p:tgtEl>
                          <p:spTgt spid="10"/>
                        </p:tgtEl>
                        <p:attrNameLst>
                          <p:attrName>style.visibility</p:attrName>
                        </p:attrNameLst>
                      </p:cBhvr>
                      <p:to>
                        <p:strVal val="hidden"/>
                      </p:to>
                    </p:set>
                  </p:childTnLst>
                </p:cTn>
              </p:par>
            </p:tnLst>
          </p:tmpl>
        </p:tmplLst>
      </p:bldP>
      <p:bldP spid="11" grpId="0"/>
      <p:bldP spid="1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B4B6B9">
            <a:alpha val="22000"/>
          </a:srgbClr>
        </a:solidFill>
        <a:effectLst/>
      </p:bgPr>
    </p:bg>
    <p:spTree>
      <p:nvGrpSpPr>
        <p:cNvPr id="1" name=""/>
        <p:cNvGrpSpPr/>
        <p:nvPr/>
      </p:nvGrpSpPr>
      <p:grpSpPr>
        <a:xfrm>
          <a:off x="0" y="0"/>
          <a:ext cx="0" cy="0"/>
          <a:chOff x="0" y="0"/>
          <a:chExt cx="0" cy="0"/>
        </a:xfrm>
      </p:grpSpPr>
      <p:sp>
        <p:nvSpPr>
          <p:cNvPr id="19" name="Title 10">
            <a:extLst>
              <a:ext uri="{FF2B5EF4-FFF2-40B4-BE49-F238E27FC236}">
                <a16:creationId xmlns:a16="http://schemas.microsoft.com/office/drawing/2014/main" id="{D7D0BB45-8770-4FB3-8208-254DBB127E93}"/>
              </a:ext>
            </a:extLst>
          </p:cNvPr>
          <p:cNvSpPr>
            <a:spLocks noGrp="1"/>
          </p:cNvSpPr>
          <p:nvPr>
            <p:ph type="title"/>
          </p:nvPr>
        </p:nvSpPr>
        <p:spPr>
          <a:xfrm>
            <a:off x="1283971" y="684315"/>
            <a:ext cx="9624059" cy="652403"/>
          </a:xfrm>
          <a:prstGeom prst="rect">
            <a:avLst/>
          </a:prstGeom>
        </p:spPr>
        <p:txBody>
          <a:bodyPr anchor="ctr"/>
          <a:lstStyle>
            <a:lvl1pPr algn="ctr">
              <a:defRPr>
                <a:solidFill>
                  <a:schemeClr val="bg1"/>
                </a:solidFill>
                <a:effectLst>
                  <a:outerShdw blurRad="63500" dist="38100" dir="2700000" algn="tl" rotWithShape="0">
                    <a:schemeClr val="tx1">
                      <a:alpha val="60000"/>
                    </a:schemeClr>
                  </a:outerShdw>
                </a:effectLst>
              </a:defRPr>
            </a:lvl1pPr>
          </a:lstStyle>
          <a:p>
            <a:r>
              <a:rPr lang="en-US"/>
              <a:t>Click to edit Master title style</a:t>
            </a:r>
            <a:endParaRPr lang="en-US" dirty="0"/>
          </a:p>
        </p:txBody>
      </p:sp>
    </p:spTree>
    <p:extLst>
      <p:ext uri="{BB962C8B-B14F-4D97-AF65-F5344CB8AC3E}">
        <p14:creationId xmlns:p14="http://schemas.microsoft.com/office/powerpoint/2010/main" val="3975856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7">
            <a:extLst>
              <a:ext uri="{FF2B5EF4-FFF2-40B4-BE49-F238E27FC236}">
                <a16:creationId xmlns:a16="http://schemas.microsoft.com/office/drawing/2014/main" id="{7EB41528-1D26-4620-9F79-FD483903A1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8">
            <a:extLst>
              <a:ext uri="{FF2B5EF4-FFF2-40B4-BE49-F238E27FC236}">
                <a16:creationId xmlns:a16="http://schemas.microsoft.com/office/drawing/2014/main" id="{9139B260-7488-4957-AAE2-401AEB9336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9">
            <a:extLst>
              <a:ext uri="{FF2B5EF4-FFF2-40B4-BE49-F238E27FC236}">
                <a16:creationId xmlns:a16="http://schemas.microsoft.com/office/drawing/2014/main" id="{8A8B8D43-ADE4-441A-8F79-F2D7ACC46A06}"/>
              </a:ext>
            </a:extLst>
          </p:cNvPr>
          <p:cNvSpPr>
            <a:spLocks noGrp="1" noChangeArrowheads="1"/>
          </p:cNvSpPr>
          <p:nvPr>
            <p:ph type="sldNum" sz="quarter" idx="12"/>
          </p:nvPr>
        </p:nvSpPr>
        <p:spPr>
          <a:ln/>
        </p:spPr>
        <p:txBody>
          <a:bodyPr/>
          <a:lstStyle>
            <a:lvl1pPr>
              <a:defRPr/>
            </a:lvl1pPr>
          </a:lstStyle>
          <a:p>
            <a:pPr>
              <a:defRPr/>
            </a:pPr>
            <a:fld id="{55A796CB-1690-4C0D-8010-D8082E13F585}" type="slidenum">
              <a:rPr lang="en-US" altLang="en-US"/>
              <a:pPr>
                <a:defRPr/>
              </a:pPr>
              <a:t>‹#›</a:t>
            </a:fld>
            <a:endParaRPr lang="en-US" altLang="en-US"/>
          </a:p>
        </p:txBody>
      </p:sp>
    </p:spTree>
    <p:extLst>
      <p:ext uri="{BB962C8B-B14F-4D97-AF65-F5344CB8AC3E}">
        <p14:creationId xmlns:p14="http://schemas.microsoft.com/office/powerpoint/2010/main" val="3148128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1778281A-D250-40BF-9526-11E4F743E4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8">
            <a:extLst>
              <a:ext uri="{FF2B5EF4-FFF2-40B4-BE49-F238E27FC236}">
                <a16:creationId xmlns:a16="http://schemas.microsoft.com/office/drawing/2014/main" id="{5E090652-843B-4926-BA81-051EF32F86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9">
            <a:extLst>
              <a:ext uri="{FF2B5EF4-FFF2-40B4-BE49-F238E27FC236}">
                <a16:creationId xmlns:a16="http://schemas.microsoft.com/office/drawing/2014/main" id="{FD7BF268-DA96-4D11-862F-6C438799B686}"/>
              </a:ext>
            </a:extLst>
          </p:cNvPr>
          <p:cNvSpPr>
            <a:spLocks noGrp="1" noChangeArrowheads="1"/>
          </p:cNvSpPr>
          <p:nvPr>
            <p:ph type="sldNum" sz="quarter" idx="12"/>
          </p:nvPr>
        </p:nvSpPr>
        <p:spPr>
          <a:ln/>
        </p:spPr>
        <p:txBody>
          <a:bodyPr/>
          <a:lstStyle>
            <a:lvl1pPr>
              <a:defRPr/>
            </a:lvl1pPr>
          </a:lstStyle>
          <a:p>
            <a:pPr>
              <a:defRPr/>
            </a:pPr>
            <a:fld id="{BDA45D30-8604-4971-9A48-D009A3968700}" type="slidenum">
              <a:rPr lang="en-US" altLang="en-US"/>
              <a:pPr>
                <a:defRPr/>
              </a:pPr>
              <a:t>‹#›</a:t>
            </a:fld>
            <a:endParaRPr lang="en-US" altLang="en-US"/>
          </a:p>
        </p:txBody>
      </p:sp>
    </p:spTree>
    <p:extLst>
      <p:ext uri="{BB962C8B-B14F-4D97-AF65-F5344CB8AC3E}">
        <p14:creationId xmlns:p14="http://schemas.microsoft.com/office/powerpoint/2010/main" val="13733012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65183"/>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E6B0CD-B834-EF4F-AFA1-83526B4B7E7F}"/>
              </a:ext>
            </a:extLst>
          </p:cNvPr>
          <p:cNvSpPr>
            <a:spLocks noGrp="1"/>
          </p:cNvSpPr>
          <p:nvPr>
            <p:ph type="title"/>
          </p:nvPr>
        </p:nvSpPr>
        <p:spPr/>
        <p:txBody>
          <a:bodyPr/>
          <a:lstStyle/>
          <a:p>
            <a:r>
              <a:rPr lang="en-US" dirty="0"/>
              <a:t>A Vision of Heaven</a:t>
            </a:r>
          </a:p>
        </p:txBody>
      </p:sp>
      <p:sp>
        <p:nvSpPr>
          <p:cNvPr id="5" name="Text Placeholder 4">
            <a:extLst>
              <a:ext uri="{FF2B5EF4-FFF2-40B4-BE49-F238E27FC236}">
                <a16:creationId xmlns:a16="http://schemas.microsoft.com/office/drawing/2014/main" id="{4B02509B-B6E1-9D46-BF6C-FAFD783D8548}"/>
              </a:ext>
            </a:extLst>
          </p:cNvPr>
          <p:cNvSpPr>
            <a:spLocks noGrp="1"/>
          </p:cNvSpPr>
          <p:nvPr>
            <p:ph type="body" sz="quarter" idx="10"/>
          </p:nvPr>
        </p:nvSpPr>
        <p:spPr/>
        <p:txBody>
          <a:bodyPr/>
          <a:lstStyle/>
          <a:p>
            <a:r>
              <a:rPr lang="en-US" dirty="0"/>
              <a:t>Revelation 4</a:t>
            </a:r>
          </a:p>
        </p:txBody>
      </p:sp>
    </p:spTree>
    <p:extLst>
      <p:ext uri="{BB962C8B-B14F-4D97-AF65-F5344CB8AC3E}">
        <p14:creationId xmlns:p14="http://schemas.microsoft.com/office/powerpoint/2010/main" val="182356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60B6318-35D3-4E54-A484-1A62489A5CD6}"/>
              </a:ext>
            </a:extLst>
          </p:cNvPr>
          <p:cNvSpPr>
            <a:spLocks noGrp="1" noChangeArrowheads="1"/>
          </p:cNvSpPr>
          <p:nvPr>
            <p:ph type="title"/>
          </p:nvPr>
        </p:nvSpPr>
        <p:spPr/>
        <p:txBody>
          <a:bodyPr/>
          <a:lstStyle/>
          <a:p>
            <a:pPr eaLnBrk="1" hangingPunct="1"/>
            <a:r>
              <a:rPr lang="en-US" altLang="en-US"/>
              <a:t>Important Symbolism</a:t>
            </a:r>
          </a:p>
        </p:txBody>
      </p:sp>
      <p:sp>
        <p:nvSpPr>
          <p:cNvPr id="94211" name="Rectangle 3">
            <a:extLst>
              <a:ext uri="{FF2B5EF4-FFF2-40B4-BE49-F238E27FC236}">
                <a16:creationId xmlns:a16="http://schemas.microsoft.com/office/drawing/2014/main" id="{2577CF5D-2F15-4A06-A10A-3B37B0AF721E}"/>
              </a:ext>
            </a:extLst>
          </p:cNvPr>
          <p:cNvSpPr>
            <a:spLocks noGrp="1" noChangeArrowheads="1"/>
          </p:cNvSpPr>
          <p:nvPr>
            <p:ph type="body" idx="1"/>
          </p:nvPr>
        </p:nvSpPr>
        <p:spPr>
          <a:xfrm>
            <a:off x="1355271" y="849087"/>
            <a:ext cx="9650186" cy="6008914"/>
          </a:xfrm>
        </p:spPr>
        <p:txBody>
          <a:bodyPr/>
          <a:lstStyle/>
          <a:p>
            <a:pPr eaLnBrk="1" hangingPunct="1">
              <a:defRPr/>
            </a:pPr>
            <a:r>
              <a:rPr lang="en-US" altLang="en-US" sz="3600" b="1" dirty="0">
                <a:solidFill>
                  <a:srgbClr val="993300"/>
                </a:solidFill>
                <a:effectLst>
                  <a:outerShdw blurRad="38100" dist="38100" dir="2700000" algn="tl">
                    <a:srgbClr val="000000"/>
                  </a:outerShdw>
                </a:effectLst>
              </a:rPr>
              <a:t>Sea of Glass</a:t>
            </a:r>
            <a:r>
              <a:rPr lang="en-US" altLang="en-US" sz="3600" dirty="0"/>
              <a:t> represents stability and calm instead of chaos usually seen in sea</a:t>
            </a:r>
          </a:p>
          <a:p>
            <a:pPr eaLnBrk="1" hangingPunct="1">
              <a:defRPr/>
            </a:pPr>
            <a:r>
              <a:rPr lang="en-US" altLang="en-US" sz="3600" b="1" dirty="0">
                <a:solidFill>
                  <a:srgbClr val="993300"/>
                </a:solidFill>
                <a:effectLst>
                  <a:outerShdw blurRad="38100" dist="38100" dir="2700000" algn="tl">
                    <a:srgbClr val="000000"/>
                  </a:outerShdw>
                </a:effectLst>
              </a:rPr>
              <a:t>Lion</a:t>
            </a:r>
            <a:r>
              <a:rPr lang="en-US" altLang="en-US" sz="3600" dirty="0">
                <a:solidFill>
                  <a:srgbClr val="993300"/>
                </a:solidFill>
                <a:effectLst>
                  <a:outerShdw blurRad="38100" dist="38100" dir="2700000" algn="tl">
                    <a:srgbClr val="000000"/>
                  </a:outerShdw>
                </a:effectLst>
              </a:rPr>
              <a:t> </a:t>
            </a:r>
            <a:r>
              <a:rPr lang="en-US" altLang="en-US" sz="3600" dirty="0"/>
              <a:t>creature represents wild animals</a:t>
            </a:r>
          </a:p>
          <a:p>
            <a:pPr eaLnBrk="1" hangingPunct="1">
              <a:defRPr/>
            </a:pPr>
            <a:r>
              <a:rPr lang="en-US" altLang="en-US" sz="3600" b="1" dirty="0">
                <a:solidFill>
                  <a:srgbClr val="993300"/>
                </a:solidFill>
                <a:effectLst>
                  <a:outerShdw blurRad="38100" dist="38100" dir="2700000" algn="tl">
                    <a:srgbClr val="000000"/>
                  </a:outerShdw>
                </a:effectLst>
              </a:rPr>
              <a:t>Ox</a:t>
            </a:r>
            <a:r>
              <a:rPr lang="en-US" altLang="en-US" sz="3600" dirty="0"/>
              <a:t> creature represents domestic animals</a:t>
            </a:r>
          </a:p>
          <a:p>
            <a:pPr eaLnBrk="1" hangingPunct="1">
              <a:defRPr/>
            </a:pPr>
            <a:r>
              <a:rPr lang="en-US" altLang="en-US" sz="3600" b="1" dirty="0">
                <a:solidFill>
                  <a:srgbClr val="993300"/>
                </a:solidFill>
                <a:effectLst>
                  <a:outerShdw blurRad="38100" dist="38100" dir="2700000" algn="tl">
                    <a:srgbClr val="000000"/>
                  </a:outerShdw>
                </a:effectLst>
              </a:rPr>
              <a:t>Human</a:t>
            </a:r>
            <a:r>
              <a:rPr lang="en-US" altLang="en-US" sz="3600" dirty="0"/>
              <a:t> creature represents humankind</a:t>
            </a:r>
          </a:p>
          <a:p>
            <a:pPr eaLnBrk="1" hangingPunct="1">
              <a:defRPr/>
            </a:pPr>
            <a:r>
              <a:rPr lang="en-US" altLang="en-US" sz="3600" b="1" dirty="0">
                <a:solidFill>
                  <a:srgbClr val="993300"/>
                </a:solidFill>
                <a:effectLst>
                  <a:outerShdw blurRad="38100" dist="38100" dir="2700000" algn="tl">
                    <a:srgbClr val="000000"/>
                  </a:outerShdw>
                </a:effectLst>
              </a:rPr>
              <a:t>Eagle</a:t>
            </a:r>
            <a:r>
              <a:rPr lang="en-US" altLang="en-US" sz="3600" dirty="0"/>
              <a:t> creature represents birds</a:t>
            </a:r>
          </a:p>
          <a:p>
            <a:pPr eaLnBrk="1" hangingPunct="1">
              <a:defRPr/>
            </a:pPr>
            <a:r>
              <a:rPr lang="en-US" altLang="en-US" sz="3600" b="1" dirty="0">
                <a:solidFill>
                  <a:srgbClr val="993300"/>
                </a:solidFill>
                <a:effectLst>
                  <a:outerShdw blurRad="38100" dist="38100" dir="2700000" algn="tl">
                    <a:srgbClr val="000000"/>
                  </a:outerShdw>
                </a:effectLst>
              </a:rPr>
              <a:t>Eyes</a:t>
            </a:r>
            <a:r>
              <a:rPr lang="en-US" altLang="en-US" sz="3600" dirty="0"/>
              <a:t> equal ceaseless vigilance/intelligence</a:t>
            </a:r>
          </a:p>
          <a:p>
            <a:pPr eaLnBrk="1" hangingPunct="1">
              <a:defRPr/>
            </a:pPr>
            <a:r>
              <a:rPr lang="en-US" altLang="en-US" sz="3600" b="1" dirty="0">
                <a:solidFill>
                  <a:srgbClr val="993300"/>
                </a:solidFill>
                <a:effectLst>
                  <a:outerShdw blurRad="38100" dist="38100" dir="2700000" algn="tl">
                    <a:srgbClr val="000000"/>
                  </a:outerShdw>
                </a:effectLst>
              </a:rPr>
              <a:t>Wings</a:t>
            </a:r>
            <a:r>
              <a:rPr lang="en-US" altLang="en-US" sz="3600" dirty="0"/>
              <a:t> represent swiftness of movement</a:t>
            </a:r>
          </a:p>
        </p:txBody>
      </p:sp>
    </p:spTree>
    <p:extLst>
      <p:ext uri="{BB962C8B-B14F-4D97-AF65-F5344CB8AC3E}">
        <p14:creationId xmlns:p14="http://schemas.microsoft.com/office/powerpoint/2010/main" val="1974334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oly.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holy.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holy.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4211">
                                            <p:txEl>
                                              <p:pRg st="3" end="3"/>
                                            </p:txEl>
                                          </p:spTgt>
                                        </p:tgtEl>
                                        <p:attrNameLst>
                                          <p:attrName>style.visibility</p:attrName>
                                        </p:attrNameLst>
                                      </p:cBhvr>
                                      <p:to>
                                        <p:strVal val="visible"/>
                                      </p:to>
                                    </p:set>
                                    <p:anim calcmode="lin" valueType="num">
                                      <p:cBhvr additive="base">
                                        <p:cTn id="25" dur="500" fill="hold"/>
                                        <p:tgtEl>
                                          <p:spTgt spid="942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421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holy.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4211">
                                            <p:txEl>
                                              <p:pRg st="4" end="4"/>
                                            </p:txEl>
                                          </p:spTgt>
                                        </p:tgtEl>
                                        <p:attrNameLst>
                                          <p:attrName>style.visibility</p:attrName>
                                        </p:attrNameLst>
                                      </p:cBhvr>
                                      <p:to>
                                        <p:strVal val="visible"/>
                                      </p:to>
                                    </p:set>
                                    <p:anim calcmode="lin" valueType="num">
                                      <p:cBhvr additive="base">
                                        <p:cTn id="31" dur="500" fill="hold"/>
                                        <p:tgtEl>
                                          <p:spTgt spid="9421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421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holy.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4211">
                                            <p:txEl>
                                              <p:pRg st="5" end="5"/>
                                            </p:txEl>
                                          </p:spTgt>
                                        </p:tgtEl>
                                        <p:attrNameLst>
                                          <p:attrName>style.visibility</p:attrName>
                                        </p:attrNameLst>
                                      </p:cBhvr>
                                      <p:to>
                                        <p:strVal val="visible"/>
                                      </p:to>
                                    </p:set>
                                    <p:anim calcmode="lin" valueType="num">
                                      <p:cBhvr additive="base">
                                        <p:cTn id="37" dur="500" fill="hold"/>
                                        <p:tgtEl>
                                          <p:spTgt spid="9421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421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holy.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4211">
                                            <p:txEl>
                                              <p:pRg st="6" end="6"/>
                                            </p:txEl>
                                          </p:spTgt>
                                        </p:tgtEl>
                                        <p:attrNameLst>
                                          <p:attrName>style.visibility</p:attrName>
                                        </p:attrNameLst>
                                      </p:cBhvr>
                                      <p:to>
                                        <p:strVal val="visible"/>
                                      </p:to>
                                    </p:set>
                                    <p:anim calcmode="lin" valueType="num">
                                      <p:cBhvr additive="base">
                                        <p:cTn id="43" dur="500" fill="hold"/>
                                        <p:tgtEl>
                                          <p:spTgt spid="94211">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9421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hol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71F2734-24DE-4D38-B90E-BC503254953E}"/>
              </a:ext>
            </a:extLst>
          </p:cNvPr>
          <p:cNvSpPr>
            <a:spLocks noGrp="1" noChangeArrowheads="1"/>
          </p:cNvSpPr>
          <p:nvPr>
            <p:ph type="title"/>
          </p:nvPr>
        </p:nvSpPr>
        <p:spPr/>
        <p:txBody>
          <a:bodyPr/>
          <a:lstStyle/>
          <a:p>
            <a:pPr eaLnBrk="1" hangingPunct="1"/>
            <a:r>
              <a:rPr lang="en-US" altLang="en-US"/>
              <a:t>God’s Judgment</a:t>
            </a:r>
          </a:p>
        </p:txBody>
      </p:sp>
      <p:pic>
        <p:nvPicPr>
          <p:cNvPr id="3" name="Picture 2" descr="A close up of an orange sunset&#10;&#10;Description automatically generated">
            <a:extLst>
              <a:ext uri="{FF2B5EF4-FFF2-40B4-BE49-F238E27FC236}">
                <a16:creationId xmlns:a16="http://schemas.microsoft.com/office/drawing/2014/main" id="{5F87CA66-3AB6-4E7E-B151-DAF74AE9BBAF}"/>
              </a:ext>
            </a:extLst>
          </p:cNvPr>
          <p:cNvPicPr>
            <a:picLocks noChangeAspect="1"/>
          </p:cNvPicPr>
          <p:nvPr/>
        </p:nvPicPr>
        <p:blipFill>
          <a:blip r:embed="rId2"/>
          <a:stretch>
            <a:fillRect/>
          </a:stretch>
        </p:blipFill>
        <p:spPr>
          <a:xfrm>
            <a:off x="-577686" y="-89808"/>
            <a:ext cx="13053458" cy="6947808"/>
          </a:xfrm>
          <a:prstGeom prst="rect">
            <a:avLst/>
          </a:prstGeom>
        </p:spPr>
      </p:pic>
      <p:sp>
        <p:nvSpPr>
          <p:cNvPr id="93210" name="Text Box 26">
            <a:extLst>
              <a:ext uri="{FF2B5EF4-FFF2-40B4-BE49-F238E27FC236}">
                <a16:creationId xmlns:a16="http://schemas.microsoft.com/office/drawing/2014/main" id="{50F52909-55A2-4259-8FC7-7F6796965190}"/>
              </a:ext>
            </a:extLst>
          </p:cNvPr>
          <p:cNvSpPr txBox="1">
            <a:spLocks noChangeArrowheads="1"/>
          </p:cNvSpPr>
          <p:nvPr/>
        </p:nvSpPr>
        <p:spPr bwMode="ltGray">
          <a:xfrm>
            <a:off x="217904" y="268089"/>
            <a:ext cx="374589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sz="3200" dirty="0">
                <a:solidFill>
                  <a:schemeClr val="bg1"/>
                </a:solidFill>
              </a:rPr>
              <a:t>7 Spirits</a:t>
            </a:r>
            <a:br>
              <a:rPr lang="en-US" altLang="en-US" sz="3200" dirty="0">
                <a:solidFill>
                  <a:schemeClr val="bg1"/>
                </a:solidFill>
              </a:rPr>
            </a:br>
            <a:r>
              <a:rPr lang="en-US" altLang="en-US" sz="3200" dirty="0">
                <a:solidFill>
                  <a:schemeClr val="bg1"/>
                </a:solidFill>
              </a:rPr>
              <a:t>Totality of God</a:t>
            </a:r>
          </a:p>
        </p:txBody>
      </p:sp>
      <p:sp>
        <p:nvSpPr>
          <p:cNvPr id="93211" name="Text Box 27">
            <a:extLst>
              <a:ext uri="{FF2B5EF4-FFF2-40B4-BE49-F238E27FC236}">
                <a16:creationId xmlns:a16="http://schemas.microsoft.com/office/drawing/2014/main" id="{26079955-DF2B-4175-83E6-EEE703884F67}"/>
              </a:ext>
            </a:extLst>
          </p:cNvPr>
          <p:cNvSpPr txBox="1">
            <a:spLocks noChangeArrowheads="1"/>
          </p:cNvSpPr>
          <p:nvPr/>
        </p:nvSpPr>
        <p:spPr bwMode="ltGray">
          <a:xfrm>
            <a:off x="7430423" y="247238"/>
            <a:ext cx="43967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sz="3200" dirty="0">
                <a:solidFill>
                  <a:schemeClr val="bg1"/>
                </a:solidFill>
              </a:rPr>
              <a:t>Fire purifies,</a:t>
            </a:r>
            <a:br>
              <a:rPr lang="en-US" altLang="en-US" sz="3200" dirty="0">
                <a:solidFill>
                  <a:schemeClr val="bg1"/>
                </a:solidFill>
              </a:rPr>
            </a:br>
            <a:r>
              <a:rPr lang="en-US" altLang="en-US" sz="3200" dirty="0">
                <a:solidFill>
                  <a:schemeClr val="bg1"/>
                </a:solidFill>
              </a:rPr>
              <a:t>tempers, destroys</a:t>
            </a:r>
          </a:p>
        </p:txBody>
      </p:sp>
    </p:spTree>
    <p:extLst>
      <p:ext uri="{BB962C8B-B14F-4D97-AF65-F5344CB8AC3E}">
        <p14:creationId xmlns:p14="http://schemas.microsoft.com/office/powerpoint/2010/main" val="1502081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32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3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10" grpId="0" autoUpdateAnimBg="0"/>
      <p:bldP spid="932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1B798A-BBFE-4CC1-8BA7-81F3BE4CEB28}"/>
              </a:ext>
            </a:extLst>
          </p:cNvPr>
          <p:cNvSpPr>
            <a:spLocks noGrp="1"/>
          </p:cNvSpPr>
          <p:nvPr>
            <p:ph type="title"/>
          </p:nvPr>
        </p:nvSpPr>
        <p:spPr>
          <a:xfrm>
            <a:off x="676894" y="2710406"/>
            <a:ext cx="2710513" cy="652403"/>
          </a:xfrm>
        </p:spPr>
        <p:txBody>
          <a:bodyPr/>
          <a:lstStyle/>
          <a:p>
            <a:r>
              <a:rPr lang="en-US" dirty="0">
                <a:solidFill>
                  <a:srgbClr val="00B0F0"/>
                </a:solidFill>
              </a:rPr>
              <a:t> Glimpses of the Cherubim</a:t>
            </a:r>
          </a:p>
        </p:txBody>
      </p:sp>
      <p:pic>
        <p:nvPicPr>
          <p:cNvPr id="5" name="Picture 4" descr="A screenshot of a cell phone&#10;&#10;Description automatically generated">
            <a:extLst>
              <a:ext uri="{FF2B5EF4-FFF2-40B4-BE49-F238E27FC236}">
                <a16:creationId xmlns:a16="http://schemas.microsoft.com/office/drawing/2014/main" id="{D40B542E-F34F-46D4-A433-D9F417DB8B96}"/>
              </a:ext>
            </a:extLst>
          </p:cNvPr>
          <p:cNvPicPr>
            <a:picLocks noChangeAspect="1"/>
          </p:cNvPicPr>
          <p:nvPr/>
        </p:nvPicPr>
        <p:blipFill>
          <a:blip r:embed="rId2"/>
          <a:stretch>
            <a:fillRect/>
          </a:stretch>
        </p:blipFill>
        <p:spPr>
          <a:xfrm>
            <a:off x="3778876" y="0"/>
            <a:ext cx="8413124" cy="6858000"/>
          </a:xfrm>
          <a:prstGeom prst="rect">
            <a:avLst/>
          </a:prstGeom>
        </p:spPr>
      </p:pic>
    </p:spTree>
    <p:extLst>
      <p:ext uri="{BB962C8B-B14F-4D97-AF65-F5344CB8AC3E}">
        <p14:creationId xmlns:p14="http://schemas.microsoft.com/office/powerpoint/2010/main" val="2059728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5F7D-8F6E-4EEB-A65B-9F4D638B3DA8}"/>
              </a:ext>
            </a:extLst>
          </p:cNvPr>
          <p:cNvSpPr>
            <a:spLocks noGrp="1"/>
          </p:cNvSpPr>
          <p:nvPr>
            <p:ph type="title"/>
          </p:nvPr>
        </p:nvSpPr>
        <p:spPr>
          <a:xfrm>
            <a:off x="1283970" y="95741"/>
            <a:ext cx="9624059" cy="652403"/>
          </a:xfrm>
        </p:spPr>
        <p:txBody>
          <a:bodyPr/>
          <a:lstStyle/>
          <a:p>
            <a:r>
              <a:rPr lang="en-US" dirty="0">
                <a:solidFill>
                  <a:srgbClr val="00B0F0"/>
                </a:solidFill>
              </a:rPr>
              <a:t>Cherubim, Throne, 24, Redeemed</a:t>
            </a:r>
          </a:p>
        </p:txBody>
      </p:sp>
      <p:pic>
        <p:nvPicPr>
          <p:cNvPr id="5" name="Picture 4" descr="A picture containing sitting, table, animal&#10;&#10;Description automatically generated">
            <a:extLst>
              <a:ext uri="{FF2B5EF4-FFF2-40B4-BE49-F238E27FC236}">
                <a16:creationId xmlns:a16="http://schemas.microsoft.com/office/drawing/2014/main" id="{97446809-97E0-4F0D-A3FE-5E343687402F}"/>
              </a:ext>
            </a:extLst>
          </p:cNvPr>
          <p:cNvPicPr>
            <a:picLocks noChangeAspect="1"/>
          </p:cNvPicPr>
          <p:nvPr/>
        </p:nvPicPr>
        <p:blipFill>
          <a:blip r:embed="rId2"/>
          <a:stretch>
            <a:fillRect/>
          </a:stretch>
        </p:blipFill>
        <p:spPr>
          <a:xfrm>
            <a:off x="2117765" y="1018683"/>
            <a:ext cx="7956469" cy="5743576"/>
          </a:xfrm>
          <a:prstGeom prst="rect">
            <a:avLst/>
          </a:prstGeom>
          <a:ln w="73025">
            <a:solidFill>
              <a:srgbClr val="00B0F0"/>
            </a:solidFill>
          </a:ln>
        </p:spPr>
      </p:pic>
    </p:spTree>
    <p:extLst>
      <p:ext uri="{BB962C8B-B14F-4D97-AF65-F5344CB8AC3E}">
        <p14:creationId xmlns:p14="http://schemas.microsoft.com/office/powerpoint/2010/main" val="70868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B0780B6-178B-4384-A6BE-7791B7AC862E}"/>
              </a:ext>
            </a:extLst>
          </p:cNvPr>
          <p:cNvPicPr>
            <a:picLocks noChangeAspect="1"/>
          </p:cNvPicPr>
          <p:nvPr/>
        </p:nvPicPr>
        <p:blipFill>
          <a:blip r:embed="rId2"/>
          <a:stretch>
            <a:fillRect/>
          </a:stretch>
        </p:blipFill>
        <p:spPr>
          <a:xfrm>
            <a:off x="2302400" y="0"/>
            <a:ext cx="9889600" cy="6858000"/>
          </a:xfrm>
          <a:prstGeom prst="rect">
            <a:avLst/>
          </a:prstGeom>
        </p:spPr>
      </p:pic>
      <p:sp>
        <p:nvSpPr>
          <p:cNvPr id="5" name="Title 1">
            <a:extLst>
              <a:ext uri="{FF2B5EF4-FFF2-40B4-BE49-F238E27FC236}">
                <a16:creationId xmlns:a16="http://schemas.microsoft.com/office/drawing/2014/main" id="{1B02A2F7-798F-4906-93F2-D77D237889E6}"/>
              </a:ext>
            </a:extLst>
          </p:cNvPr>
          <p:cNvSpPr>
            <a:spLocks noGrp="1"/>
          </p:cNvSpPr>
          <p:nvPr>
            <p:ph type="title"/>
          </p:nvPr>
        </p:nvSpPr>
        <p:spPr>
          <a:xfrm>
            <a:off x="-408113" y="2710406"/>
            <a:ext cx="2710513" cy="652403"/>
          </a:xfrm>
        </p:spPr>
        <p:txBody>
          <a:bodyPr/>
          <a:lstStyle/>
          <a:p>
            <a:r>
              <a:rPr lang="en-US" dirty="0">
                <a:solidFill>
                  <a:srgbClr val="00B0F0"/>
                </a:solidFill>
              </a:rPr>
              <a:t> Holy</a:t>
            </a:r>
            <a:br>
              <a:rPr lang="en-US" dirty="0">
                <a:solidFill>
                  <a:srgbClr val="00B0F0"/>
                </a:solidFill>
              </a:rPr>
            </a:br>
            <a:r>
              <a:rPr lang="en-US" dirty="0">
                <a:solidFill>
                  <a:srgbClr val="00B0F0"/>
                </a:solidFill>
              </a:rPr>
              <a:t>Holy</a:t>
            </a:r>
            <a:br>
              <a:rPr lang="en-US" dirty="0">
                <a:solidFill>
                  <a:srgbClr val="00B0F0"/>
                </a:solidFill>
              </a:rPr>
            </a:br>
            <a:r>
              <a:rPr lang="en-US" dirty="0" err="1">
                <a:solidFill>
                  <a:srgbClr val="00B0F0"/>
                </a:solidFill>
              </a:rPr>
              <a:t>Holy</a:t>
            </a:r>
            <a:endParaRPr lang="en-US" dirty="0">
              <a:solidFill>
                <a:srgbClr val="00B0F0"/>
              </a:solidFill>
            </a:endParaRPr>
          </a:p>
        </p:txBody>
      </p:sp>
    </p:spTree>
    <p:extLst>
      <p:ext uri="{BB962C8B-B14F-4D97-AF65-F5344CB8AC3E}">
        <p14:creationId xmlns:p14="http://schemas.microsoft.com/office/powerpoint/2010/main" val="518486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401E44A-78D4-4282-91A7-182794B05B73}"/>
              </a:ext>
            </a:extLst>
          </p:cNvPr>
          <p:cNvSpPr>
            <a:spLocks noGrp="1" noChangeArrowheads="1"/>
          </p:cNvSpPr>
          <p:nvPr>
            <p:ph type="title"/>
          </p:nvPr>
        </p:nvSpPr>
        <p:spPr>
          <a:xfrm>
            <a:off x="2286000" y="533400"/>
            <a:ext cx="7772400" cy="1143000"/>
          </a:xfrm>
        </p:spPr>
        <p:txBody>
          <a:bodyPr/>
          <a:lstStyle/>
          <a:p>
            <a:pPr eaLnBrk="1" hangingPunct="1"/>
            <a:r>
              <a:rPr lang="en-US" altLang="en-US"/>
              <a:t>`</a:t>
            </a:r>
          </a:p>
        </p:txBody>
      </p:sp>
      <p:pic>
        <p:nvPicPr>
          <p:cNvPr id="98307" name="Picture 3">
            <a:extLst>
              <a:ext uri="{FF2B5EF4-FFF2-40B4-BE49-F238E27FC236}">
                <a16:creationId xmlns:a16="http://schemas.microsoft.com/office/drawing/2014/main" id="{684EF323-7106-47B1-9067-C8DE589F5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447801"/>
            <a:ext cx="48006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a:extLst>
              <a:ext uri="{FF2B5EF4-FFF2-40B4-BE49-F238E27FC236}">
                <a16:creationId xmlns:a16="http://schemas.microsoft.com/office/drawing/2014/main" id="{FEC1B280-8088-47AC-B647-0C6200DE4645}"/>
              </a:ext>
            </a:extLst>
          </p:cNvPr>
          <p:cNvSpPr txBox="1">
            <a:spLocks noChangeArrowheads="1"/>
          </p:cNvSpPr>
          <p:nvPr/>
        </p:nvSpPr>
        <p:spPr bwMode="ltGray">
          <a:xfrm>
            <a:off x="1905000" y="4800601"/>
            <a:ext cx="8377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a:t>Earthly authority and privilege removed in virtue of God’s ultimate authority</a:t>
            </a:r>
          </a:p>
        </p:txBody>
      </p:sp>
      <p:sp>
        <p:nvSpPr>
          <p:cNvPr id="98309" name="Text Box 5">
            <a:extLst>
              <a:ext uri="{FF2B5EF4-FFF2-40B4-BE49-F238E27FC236}">
                <a16:creationId xmlns:a16="http://schemas.microsoft.com/office/drawing/2014/main" id="{EDC007EA-D217-486A-BA5A-477A4B1A153D}"/>
              </a:ext>
            </a:extLst>
          </p:cNvPr>
          <p:cNvSpPr txBox="1">
            <a:spLocks noChangeArrowheads="1"/>
          </p:cNvSpPr>
          <p:nvPr/>
        </p:nvSpPr>
        <p:spPr bwMode="ltGray">
          <a:xfrm>
            <a:off x="1981200" y="5715001"/>
            <a:ext cx="7766998" cy="830997"/>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a:t>“Our Lord and our God” places God in the</a:t>
            </a:r>
          </a:p>
          <a:p>
            <a:pPr eaLnBrk="1" hangingPunct="1"/>
            <a:r>
              <a:rPr lang="en-US" altLang="en-US"/>
              <a:t>Place of Domitian (</a:t>
            </a:r>
            <a:r>
              <a:rPr lang="en-US" altLang="en-US" b="1" i="1"/>
              <a:t>Dominus et Deus Noster</a:t>
            </a:r>
            <a:r>
              <a:rPr lang="en-US" altLang="en-US"/>
              <a:t>)</a:t>
            </a:r>
          </a:p>
        </p:txBody>
      </p:sp>
    </p:spTree>
    <p:extLst>
      <p:ext uri="{BB962C8B-B14F-4D97-AF65-F5344CB8AC3E}">
        <p14:creationId xmlns:p14="http://schemas.microsoft.com/office/powerpoint/2010/main" val="1393464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8307"/>
                                        </p:tgtEl>
                                        <p:attrNameLst>
                                          <p:attrName>style.visibility</p:attrName>
                                        </p:attrNameLst>
                                      </p:cBhvr>
                                      <p:to>
                                        <p:strVal val="visible"/>
                                      </p:to>
                                    </p:set>
                                    <p:anim calcmode="lin" valueType="num">
                                      <p:cBhvr>
                                        <p:cTn id="7" dur="1000" fill="hold"/>
                                        <p:tgtEl>
                                          <p:spTgt spid="98307"/>
                                        </p:tgtEl>
                                        <p:attrNameLst>
                                          <p:attrName>ppt_w</p:attrName>
                                        </p:attrNameLst>
                                      </p:cBhvr>
                                      <p:tavLst>
                                        <p:tav tm="0">
                                          <p:val>
                                            <p:fltVal val="0"/>
                                          </p:val>
                                        </p:tav>
                                        <p:tav tm="100000">
                                          <p:val>
                                            <p:strVal val="#ppt_w"/>
                                          </p:val>
                                        </p:tav>
                                      </p:tavLst>
                                    </p:anim>
                                    <p:anim calcmode="lin" valueType="num">
                                      <p:cBhvr>
                                        <p:cTn id="8" dur="1000" fill="hold"/>
                                        <p:tgtEl>
                                          <p:spTgt spid="98307"/>
                                        </p:tgtEl>
                                        <p:attrNameLst>
                                          <p:attrName>ppt_h</p:attrName>
                                        </p:attrNameLst>
                                      </p:cBhvr>
                                      <p:tavLst>
                                        <p:tav tm="0">
                                          <p:val>
                                            <p:fltVal val="0"/>
                                          </p:val>
                                        </p:tav>
                                        <p:tav tm="100000">
                                          <p:val>
                                            <p:strVal val="#ppt_h"/>
                                          </p:val>
                                        </p:tav>
                                      </p:tavLst>
                                    </p:anim>
                                    <p:anim calcmode="lin" valueType="num">
                                      <p:cBhvr>
                                        <p:cTn id="9" dur="1000" fill="hold"/>
                                        <p:tgtEl>
                                          <p:spTgt spid="983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830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houartworthy.wav"/>
                                        </p:tgtEl>
                                      </p:cMediaNode>
                                    </p:audio>
                                  </p:subTnLst>
                                </p:cTn>
                              </p:par>
                            </p:childTnLst>
                          </p:cTn>
                        </p:par>
                        <p:par>
                          <p:cTn id="11" fill="hold" nodeType="afterGroup">
                            <p:stCondLst>
                              <p:cond delay="1000"/>
                            </p:stCondLst>
                            <p:childTnLst>
                              <p:par>
                                <p:cTn id="12" presetID="22" presetClass="entr" presetSubtype="1" fill="hold" grpId="0" nodeType="afterEffect">
                                  <p:stCondLst>
                                    <p:cond delay="1000"/>
                                  </p:stCondLst>
                                  <p:childTnLst>
                                    <p:set>
                                      <p:cBhvr>
                                        <p:cTn id="13" dur="1" fill="hold">
                                          <p:stCondLst>
                                            <p:cond delay="0"/>
                                          </p:stCondLst>
                                        </p:cTn>
                                        <p:tgtEl>
                                          <p:spTgt spid="98308"/>
                                        </p:tgtEl>
                                        <p:attrNameLst>
                                          <p:attrName>style.visibility</p:attrName>
                                        </p:attrNameLst>
                                      </p:cBhvr>
                                      <p:to>
                                        <p:strVal val="visible"/>
                                      </p:to>
                                    </p:set>
                                    <p:animEffect transition="in" filter="wipe(up)">
                                      <p:cBhvr>
                                        <p:cTn id="14" dur="500"/>
                                        <p:tgtEl>
                                          <p:spTgt spid="98308"/>
                                        </p:tgtEl>
                                      </p:cBhvr>
                                    </p:animEffect>
                                  </p:childTnLst>
                                </p:cTn>
                              </p:par>
                            </p:childTnLst>
                          </p:cTn>
                        </p:par>
                        <p:par>
                          <p:cTn id="15" fill="hold" nodeType="afterGroup">
                            <p:stCondLst>
                              <p:cond delay="2500"/>
                            </p:stCondLst>
                            <p:childTnLst>
                              <p:par>
                                <p:cTn id="16" presetID="3" presetClass="entr" presetSubtype="10" fill="hold" grpId="0" nodeType="afterEffect">
                                  <p:stCondLst>
                                    <p:cond delay="3000"/>
                                  </p:stCondLst>
                                  <p:childTnLst>
                                    <p:set>
                                      <p:cBhvr>
                                        <p:cTn id="17" dur="1" fill="hold">
                                          <p:stCondLst>
                                            <p:cond delay="0"/>
                                          </p:stCondLst>
                                        </p:cTn>
                                        <p:tgtEl>
                                          <p:spTgt spid="98309"/>
                                        </p:tgtEl>
                                        <p:attrNameLst>
                                          <p:attrName>style.visibility</p:attrName>
                                        </p:attrNameLst>
                                      </p:cBhvr>
                                      <p:to>
                                        <p:strVal val="visible"/>
                                      </p:to>
                                    </p:set>
                                    <p:animEffect transition="in" filter="blinds(horizontal)">
                                      <p:cBhvr>
                                        <p:cTn id="18" dur="500"/>
                                        <p:tgtEl>
                                          <p:spTgt spid="9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utoUpdateAnimBg="0"/>
      <p:bldP spid="98309"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6C4E2-907C-4D8D-A3B6-0AFA29FCB6BA}"/>
              </a:ext>
            </a:extLst>
          </p:cNvPr>
          <p:cNvSpPr>
            <a:spLocks noGrp="1"/>
          </p:cNvSpPr>
          <p:nvPr>
            <p:ph type="title"/>
          </p:nvPr>
        </p:nvSpPr>
        <p:spPr>
          <a:xfrm>
            <a:off x="-360271" y="2776597"/>
            <a:ext cx="4812029" cy="652403"/>
          </a:xfrm>
        </p:spPr>
        <p:txBody>
          <a:bodyPr/>
          <a:lstStyle/>
          <a:p>
            <a:r>
              <a:rPr lang="en-US" dirty="0">
                <a:solidFill>
                  <a:srgbClr val="00B0F0"/>
                </a:solidFill>
              </a:rPr>
              <a:t>Setting </a:t>
            </a:r>
            <a:br>
              <a:rPr lang="en-US" dirty="0">
                <a:solidFill>
                  <a:srgbClr val="00B0F0"/>
                </a:solidFill>
              </a:rPr>
            </a:br>
            <a:r>
              <a:rPr lang="en-US" dirty="0">
                <a:solidFill>
                  <a:srgbClr val="00B0F0"/>
                </a:solidFill>
              </a:rPr>
              <a:t>the </a:t>
            </a:r>
            <a:br>
              <a:rPr lang="en-US" dirty="0">
                <a:solidFill>
                  <a:srgbClr val="00B0F0"/>
                </a:solidFill>
              </a:rPr>
            </a:br>
            <a:r>
              <a:rPr lang="en-US" dirty="0">
                <a:solidFill>
                  <a:srgbClr val="00B0F0"/>
                </a:solidFill>
              </a:rPr>
              <a:t>Stage</a:t>
            </a:r>
          </a:p>
        </p:txBody>
      </p:sp>
      <p:pic>
        <p:nvPicPr>
          <p:cNvPr id="5" name="Picture 4" descr="A screenshot of a cell phone&#10;&#10;Description automatically generated">
            <a:extLst>
              <a:ext uri="{FF2B5EF4-FFF2-40B4-BE49-F238E27FC236}">
                <a16:creationId xmlns:a16="http://schemas.microsoft.com/office/drawing/2014/main" id="{201DB643-5FDB-448D-849B-6D4D910F749E}"/>
              </a:ext>
            </a:extLst>
          </p:cNvPr>
          <p:cNvPicPr>
            <a:picLocks noChangeAspect="1"/>
          </p:cNvPicPr>
          <p:nvPr/>
        </p:nvPicPr>
        <p:blipFill>
          <a:blip r:embed="rId2"/>
          <a:stretch>
            <a:fillRect/>
          </a:stretch>
        </p:blipFill>
        <p:spPr>
          <a:xfrm>
            <a:off x="4257675" y="0"/>
            <a:ext cx="7934325" cy="6858000"/>
          </a:xfrm>
          <a:prstGeom prst="rect">
            <a:avLst/>
          </a:prstGeom>
        </p:spPr>
      </p:pic>
    </p:spTree>
    <p:extLst>
      <p:ext uri="{BB962C8B-B14F-4D97-AF65-F5344CB8AC3E}">
        <p14:creationId xmlns:p14="http://schemas.microsoft.com/office/powerpoint/2010/main" val="307977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7459-A33B-4615-A902-E0B4CB298D16}"/>
              </a:ext>
            </a:extLst>
          </p:cNvPr>
          <p:cNvSpPr>
            <a:spLocks noGrp="1"/>
          </p:cNvSpPr>
          <p:nvPr>
            <p:ph type="title"/>
          </p:nvPr>
        </p:nvSpPr>
        <p:spPr>
          <a:xfrm>
            <a:off x="1283970" y="130133"/>
            <a:ext cx="9624059" cy="652403"/>
          </a:xfrm>
        </p:spPr>
        <p:txBody>
          <a:bodyPr/>
          <a:lstStyle/>
          <a:p>
            <a:r>
              <a:rPr lang="en-US" dirty="0">
                <a:solidFill>
                  <a:srgbClr val="00B0F0"/>
                </a:solidFill>
              </a:rPr>
              <a:t>Door in Heaven</a:t>
            </a:r>
          </a:p>
        </p:txBody>
      </p:sp>
      <p:pic>
        <p:nvPicPr>
          <p:cNvPr id="4" name="Picture 3" descr="A picture containing building, outdoor, sitting, old&#10;&#10;Description automatically generated">
            <a:extLst>
              <a:ext uri="{FF2B5EF4-FFF2-40B4-BE49-F238E27FC236}">
                <a16:creationId xmlns:a16="http://schemas.microsoft.com/office/drawing/2014/main" id="{E4C51517-5A9B-47D2-8C05-CA48E77B8748}"/>
              </a:ext>
            </a:extLst>
          </p:cNvPr>
          <p:cNvPicPr>
            <a:picLocks noChangeAspect="1"/>
          </p:cNvPicPr>
          <p:nvPr/>
        </p:nvPicPr>
        <p:blipFill>
          <a:blip r:embed="rId2"/>
          <a:stretch>
            <a:fillRect/>
          </a:stretch>
        </p:blipFill>
        <p:spPr>
          <a:xfrm>
            <a:off x="1011382" y="1130668"/>
            <a:ext cx="10432473" cy="5529211"/>
          </a:xfrm>
          <a:prstGeom prst="rect">
            <a:avLst/>
          </a:prstGeom>
        </p:spPr>
      </p:pic>
      <p:sp>
        <p:nvSpPr>
          <p:cNvPr id="5" name="TextBox 4">
            <a:extLst>
              <a:ext uri="{FF2B5EF4-FFF2-40B4-BE49-F238E27FC236}">
                <a16:creationId xmlns:a16="http://schemas.microsoft.com/office/drawing/2014/main" id="{F42E5899-6C56-496B-8C49-C841A6BDB41D}"/>
              </a:ext>
            </a:extLst>
          </p:cNvPr>
          <p:cNvSpPr txBox="1"/>
          <p:nvPr/>
        </p:nvSpPr>
        <p:spPr>
          <a:xfrm>
            <a:off x="6636129" y="1307022"/>
            <a:ext cx="4807726" cy="461665"/>
          </a:xfrm>
          <a:prstGeom prst="rect">
            <a:avLst/>
          </a:prstGeom>
          <a:noFill/>
        </p:spPr>
        <p:txBody>
          <a:bodyPr wrap="none" rtlCol="0">
            <a:spAutoFit/>
          </a:bodyPr>
          <a:lstStyle/>
          <a:p>
            <a:r>
              <a:rPr lang="en-US" sz="2400" b="1" dirty="0">
                <a:solidFill>
                  <a:schemeClr val="bg1"/>
                </a:solidFill>
              </a:rPr>
              <a:t>Curtain rolled back? = Ezekiel 1</a:t>
            </a:r>
          </a:p>
        </p:txBody>
      </p:sp>
      <p:sp>
        <p:nvSpPr>
          <p:cNvPr id="6" name="TextBox 5">
            <a:extLst>
              <a:ext uri="{FF2B5EF4-FFF2-40B4-BE49-F238E27FC236}">
                <a16:creationId xmlns:a16="http://schemas.microsoft.com/office/drawing/2014/main" id="{07D3F3A1-2B5A-4204-BC50-F204F989AE9F}"/>
              </a:ext>
            </a:extLst>
          </p:cNvPr>
          <p:cNvSpPr txBox="1"/>
          <p:nvPr/>
        </p:nvSpPr>
        <p:spPr>
          <a:xfrm>
            <a:off x="6636129" y="1777847"/>
            <a:ext cx="4196790" cy="461665"/>
          </a:xfrm>
          <a:prstGeom prst="rect">
            <a:avLst/>
          </a:prstGeom>
          <a:noFill/>
        </p:spPr>
        <p:txBody>
          <a:bodyPr wrap="none" rtlCol="0">
            <a:spAutoFit/>
          </a:bodyPr>
          <a:lstStyle/>
          <a:p>
            <a:r>
              <a:rPr lang="en-US" sz="2400" b="1" dirty="0">
                <a:solidFill>
                  <a:schemeClr val="bg1"/>
                </a:solidFill>
              </a:rPr>
              <a:t>A portal? = I Enoch 14:8, 15</a:t>
            </a:r>
          </a:p>
        </p:txBody>
      </p:sp>
    </p:spTree>
    <p:extLst>
      <p:ext uri="{BB962C8B-B14F-4D97-AF65-F5344CB8AC3E}">
        <p14:creationId xmlns:p14="http://schemas.microsoft.com/office/powerpoint/2010/main" val="4734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131F-8D91-4F51-8A9F-8EB72DD046B6}"/>
              </a:ext>
            </a:extLst>
          </p:cNvPr>
          <p:cNvSpPr>
            <a:spLocks noGrp="1"/>
          </p:cNvSpPr>
          <p:nvPr>
            <p:ph type="title"/>
          </p:nvPr>
        </p:nvSpPr>
        <p:spPr>
          <a:xfrm>
            <a:off x="1208470" y="214532"/>
            <a:ext cx="9624059" cy="652403"/>
          </a:xfrm>
        </p:spPr>
        <p:txBody>
          <a:bodyPr/>
          <a:lstStyle/>
          <a:p>
            <a:r>
              <a:rPr lang="en-US" dirty="0">
                <a:solidFill>
                  <a:srgbClr val="00B0F0"/>
                </a:solidFill>
              </a:rPr>
              <a:t>Could This Be “The Rapture?”</a:t>
            </a:r>
          </a:p>
        </p:txBody>
      </p:sp>
      <p:sp>
        <p:nvSpPr>
          <p:cNvPr id="5" name="TextBox 4">
            <a:extLst>
              <a:ext uri="{FF2B5EF4-FFF2-40B4-BE49-F238E27FC236}">
                <a16:creationId xmlns:a16="http://schemas.microsoft.com/office/drawing/2014/main" id="{0275BE93-02B7-465A-96E1-29E1FCA9EAD6}"/>
              </a:ext>
            </a:extLst>
          </p:cNvPr>
          <p:cNvSpPr txBox="1"/>
          <p:nvPr/>
        </p:nvSpPr>
        <p:spPr>
          <a:xfrm>
            <a:off x="260909" y="866935"/>
            <a:ext cx="11670182" cy="3539430"/>
          </a:xfrm>
          <a:prstGeom prst="rect">
            <a:avLst/>
          </a:prstGeom>
          <a:noFill/>
        </p:spPr>
        <p:txBody>
          <a:bodyPr wrap="none" rtlCol="0">
            <a:spAutoFit/>
          </a:bodyPr>
          <a:lstStyle/>
          <a:p>
            <a:pPr marL="514350" indent="-514350">
              <a:buFont typeface="+mj-lt"/>
              <a:buAutoNum type="arabicParenR"/>
            </a:pPr>
            <a:r>
              <a:rPr lang="en-US" sz="3200" b="1" dirty="0"/>
              <a:t>Could this be the fulfillment of 1 Thessalonians 4:14-17?</a:t>
            </a:r>
            <a:br>
              <a:rPr lang="en-US" sz="3200" b="1" dirty="0"/>
            </a:br>
            <a:br>
              <a:rPr lang="en-US" sz="3200" b="1" dirty="0"/>
            </a:br>
            <a:br>
              <a:rPr lang="en-US" sz="3200" b="1" dirty="0"/>
            </a:br>
            <a:br>
              <a:rPr lang="en-US" sz="3200" b="1" dirty="0"/>
            </a:br>
            <a:br>
              <a:rPr lang="en-US" sz="3200" b="1" dirty="0"/>
            </a:br>
            <a:endParaRPr lang="en-US" sz="3200" b="1" dirty="0"/>
          </a:p>
          <a:p>
            <a:pPr marL="514350" indent="-514350">
              <a:buFont typeface="+mj-lt"/>
              <a:buAutoNum type="arabicParenR"/>
            </a:pPr>
            <a:r>
              <a:rPr lang="en-US" sz="3200" b="1" dirty="0"/>
              <a:t>Could this be the fulfillment of Matthew 24:4-25:46?</a:t>
            </a:r>
          </a:p>
        </p:txBody>
      </p:sp>
      <p:sp>
        <p:nvSpPr>
          <p:cNvPr id="6" name="TextBox 5">
            <a:extLst>
              <a:ext uri="{FF2B5EF4-FFF2-40B4-BE49-F238E27FC236}">
                <a16:creationId xmlns:a16="http://schemas.microsoft.com/office/drawing/2014/main" id="{A8287E6E-3549-4128-9285-012DD8705A08}"/>
              </a:ext>
            </a:extLst>
          </p:cNvPr>
          <p:cNvSpPr txBox="1"/>
          <p:nvPr/>
        </p:nvSpPr>
        <p:spPr>
          <a:xfrm>
            <a:off x="745468" y="1488168"/>
            <a:ext cx="9510552" cy="1938992"/>
          </a:xfrm>
          <a:prstGeom prst="rect">
            <a:avLst/>
          </a:prstGeom>
          <a:noFill/>
        </p:spPr>
        <p:txBody>
          <a:bodyPr wrap="none" rtlCol="0">
            <a:spAutoFit/>
          </a:bodyPr>
          <a:lstStyle/>
          <a:p>
            <a:pPr marL="457200" indent="-457200">
              <a:buFont typeface="+mj-lt"/>
              <a:buAutoNum type="alphaLcParenR"/>
            </a:pPr>
            <a:r>
              <a:rPr lang="en-US" sz="2400" b="1" dirty="0">
                <a:solidFill>
                  <a:srgbClr val="00B0F0"/>
                </a:solidFill>
              </a:rPr>
              <a:t>Jesus will bring (back) departed when He comes (v. 14)</a:t>
            </a:r>
          </a:p>
          <a:p>
            <a:pPr marL="457200" indent="-457200">
              <a:buFont typeface="+mj-lt"/>
              <a:buAutoNum type="alphaLcParenR"/>
            </a:pPr>
            <a:r>
              <a:rPr lang="en-US" sz="2400" b="1" dirty="0">
                <a:solidFill>
                  <a:srgbClr val="00B0F0"/>
                </a:solidFill>
              </a:rPr>
              <a:t>Those alive have no precedence (v. 15)</a:t>
            </a:r>
          </a:p>
          <a:p>
            <a:pPr marL="457200" indent="-457200">
              <a:buFont typeface="+mj-lt"/>
              <a:buAutoNum type="alphaLcParenR"/>
            </a:pPr>
            <a:r>
              <a:rPr lang="en-US" sz="2400" b="1" dirty="0">
                <a:solidFill>
                  <a:srgbClr val="00B0F0"/>
                </a:solidFill>
              </a:rPr>
              <a:t>Lord descends from heaven with shout, trumpet voice (v. 16)</a:t>
            </a:r>
          </a:p>
          <a:p>
            <a:pPr marL="457200" indent="-457200">
              <a:buFont typeface="+mj-lt"/>
              <a:buAutoNum type="alphaLcParenR"/>
            </a:pPr>
            <a:r>
              <a:rPr lang="en-US" sz="2400" b="1" dirty="0">
                <a:solidFill>
                  <a:srgbClr val="00B0F0"/>
                </a:solidFill>
              </a:rPr>
              <a:t>“Snatched” up to meet Him in the air (v. 17)</a:t>
            </a:r>
          </a:p>
          <a:p>
            <a:pPr marL="457200" indent="-457200">
              <a:buFont typeface="+mj-lt"/>
              <a:buAutoNum type="alphaLcParenR"/>
            </a:pPr>
            <a:r>
              <a:rPr lang="en-US" sz="2400" b="1" dirty="0">
                <a:solidFill>
                  <a:srgbClr val="00B0F0"/>
                </a:solidFill>
              </a:rPr>
              <a:t>To be with HIM forever (v. 17)</a:t>
            </a:r>
          </a:p>
        </p:txBody>
      </p:sp>
      <p:sp>
        <p:nvSpPr>
          <p:cNvPr id="8" name="TextBox 7">
            <a:extLst>
              <a:ext uri="{FF2B5EF4-FFF2-40B4-BE49-F238E27FC236}">
                <a16:creationId xmlns:a16="http://schemas.microsoft.com/office/drawing/2014/main" id="{5D76FE67-2A9C-4D1A-93AD-EDCC30814AA1}"/>
              </a:ext>
            </a:extLst>
          </p:cNvPr>
          <p:cNvSpPr txBox="1"/>
          <p:nvPr/>
        </p:nvSpPr>
        <p:spPr>
          <a:xfrm>
            <a:off x="745468" y="4408839"/>
            <a:ext cx="8511304" cy="2308324"/>
          </a:xfrm>
          <a:prstGeom prst="rect">
            <a:avLst/>
          </a:prstGeom>
          <a:noFill/>
        </p:spPr>
        <p:txBody>
          <a:bodyPr wrap="none" rtlCol="0">
            <a:spAutoFit/>
          </a:bodyPr>
          <a:lstStyle/>
          <a:p>
            <a:pPr marL="457200" indent="-457200">
              <a:buFont typeface="+mj-lt"/>
              <a:buAutoNum type="alphaLcParenR"/>
            </a:pPr>
            <a:r>
              <a:rPr lang="en-US" sz="2400" b="1" dirty="0">
                <a:solidFill>
                  <a:srgbClr val="00B0F0"/>
                </a:solidFill>
              </a:rPr>
              <a:t>Don’t buy into the false “Messiah” (24:4-8)</a:t>
            </a:r>
          </a:p>
          <a:p>
            <a:pPr marL="457200" indent="-457200">
              <a:buFont typeface="+mj-lt"/>
              <a:buAutoNum type="alphaLcParenR"/>
            </a:pPr>
            <a:r>
              <a:rPr lang="en-US" sz="2400" b="1" dirty="0">
                <a:solidFill>
                  <a:srgbClr val="00B0F0"/>
                </a:solidFill>
              </a:rPr>
              <a:t>Persecution, war, famine, and false prophets (24:9-14)</a:t>
            </a:r>
          </a:p>
          <a:p>
            <a:pPr marL="457200" indent="-457200">
              <a:buFont typeface="+mj-lt"/>
              <a:buAutoNum type="alphaLcParenR"/>
            </a:pPr>
            <a:r>
              <a:rPr lang="en-US" sz="2400" b="1" dirty="0">
                <a:solidFill>
                  <a:srgbClr val="00B0F0"/>
                </a:solidFill>
              </a:rPr>
              <a:t>Abomination, false “</a:t>
            </a:r>
            <a:r>
              <a:rPr lang="en-US" sz="2400" b="1" dirty="0" err="1">
                <a:solidFill>
                  <a:srgbClr val="00B0F0"/>
                </a:solidFill>
              </a:rPr>
              <a:t>Messiah”s</a:t>
            </a:r>
            <a:r>
              <a:rPr lang="en-US" sz="2400" b="1" dirty="0">
                <a:solidFill>
                  <a:srgbClr val="00B0F0"/>
                </a:solidFill>
              </a:rPr>
              <a:t> (24:15-28)</a:t>
            </a:r>
          </a:p>
          <a:p>
            <a:pPr marL="457200" indent="-457200">
              <a:buFont typeface="+mj-lt"/>
              <a:buAutoNum type="alphaLcParenR"/>
            </a:pPr>
            <a:r>
              <a:rPr lang="en-US" sz="2400" b="1" dirty="0">
                <a:solidFill>
                  <a:srgbClr val="00B0F0"/>
                </a:solidFill>
              </a:rPr>
              <a:t>Clouds and glory, gathering chosen (24:29-51)</a:t>
            </a:r>
          </a:p>
          <a:p>
            <a:pPr marL="457200" indent="-457200">
              <a:buFont typeface="+mj-lt"/>
              <a:buAutoNum type="alphaLcParenR"/>
            </a:pPr>
            <a:r>
              <a:rPr lang="en-US" sz="2400" b="1" dirty="0">
                <a:solidFill>
                  <a:srgbClr val="00B0F0"/>
                </a:solidFill>
              </a:rPr>
              <a:t>Parables on staying faithful (25:1-30)</a:t>
            </a:r>
          </a:p>
          <a:p>
            <a:pPr marL="457200" indent="-457200">
              <a:buFont typeface="+mj-lt"/>
              <a:buAutoNum type="alphaLcParenR"/>
            </a:pPr>
            <a:r>
              <a:rPr lang="en-US" sz="2400" b="1" dirty="0">
                <a:solidFill>
                  <a:srgbClr val="00B0F0"/>
                </a:solidFill>
              </a:rPr>
              <a:t>Final Judgment (25:31-46)</a:t>
            </a:r>
          </a:p>
        </p:txBody>
      </p:sp>
    </p:spTree>
    <p:extLst>
      <p:ext uri="{BB962C8B-B14F-4D97-AF65-F5344CB8AC3E}">
        <p14:creationId xmlns:p14="http://schemas.microsoft.com/office/powerpoint/2010/main" val="254962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wipe(left)">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left)">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44" dur="500"/>
                                        <p:tgtEl>
                                          <p:spTgt spid="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wipe(left)">
                                      <p:cBhvr>
                                        <p:cTn id="56" dur="500"/>
                                        <p:tgtEl>
                                          <p:spTgt spid="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Effect transition="in" filter="wipe(left)">
                                      <p:cBhvr>
                                        <p:cTn id="61" dur="500"/>
                                        <p:tgtEl>
                                          <p:spTgt spid="8">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Effect transition="in" filter="wipe(left)">
                                      <p:cBhvr>
                                        <p:cTn id="66" dur="500"/>
                                        <p:tgtEl>
                                          <p:spTgt spid="8">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8">
                                            <p:txEl>
                                              <p:pRg st="3" end="3"/>
                                            </p:txEl>
                                          </p:spTgt>
                                        </p:tgtEl>
                                        <p:attrNameLst>
                                          <p:attrName>style.visibility</p:attrName>
                                        </p:attrNameLst>
                                      </p:cBhvr>
                                      <p:to>
                                        <p:strVal val="visible"/>
                                      </p:to>
                                    </p:set>
                                    <p:animEffect transition="in" filter="wipe(left)">
                                      <p:cBhvr>
                                        <p:cTn id="71" dur="500"/>
                                        <p:tgtEl>
                                          <p:spTgt spid="8">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8">
                                            <p:txEl>
                                              <p:pRg st="4" end="4"/>
                                            </p:txEl>
                                          </p:spTgt>
                                        </p:tgtEl>
                                        <p:attrNameLst>
                                          <p:attrName>style.visibility</p:attrName>
                                        </p:attrNameLst>
                                      </p:cBhvr>
                                      <p:to>
                                        <p:strVal val="visible"/>
                                      </p:to>
                                    </p:set>
                                    <p:animEffect transition="in" filter="wipe(left)">
                                      <p:cBhvr>
                                        <p:cTn id="76" dur="500"/>
                                        <p:tgtEl>
                                          <p:spTgt spid="8">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8">
                                            <p:txEl>
                                              <p:pRg st="5" end="5"/>
                                            </p:txEl>
                                          </p:spTgt>
                                        </p:tgtEl>
                                        <p:attrNameLst>
                                          <p:attrName>style.visibility</p:attrName>
                                        </p:attrNameLst>
                                      </p:cBhvr>
                                      <p:to>
                                        <p:strVal val="visible"/>
                                      </p:to>
                                    </p:set>
                                    <p:animEffect transition="in" filter="wipe(left)">
                                      <p:cBhvr>
                                        <p:cTn id="8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D84B-191B-464B-906B-4F74FDC4E733}"/>
              </a:ext>
            </a:extLst>
          </p:cNvPr>
          <p:cNvSpPr>
            <a:spLocks noGrp="1"/>
          </p:cNvSpPr>
          <p:nvPr>
            <p:ph type="title"/>
          </p:nvPr>
        </p:nvSpPr>
        <p:spPr>
          <a:xfrm>
            <a:off x="1283971" y="280054"/>
            <a:ext cx="9624059" cy="652403"/>
          </a:xfrm>
        </p:spPr>
        <p:txBody>
          <a:bodyPr/>
          <a:lstStyle/>
          <a:p>
            <a:r>
              <a:rPr lang="en-US" dirty="0">
                <a:solidFill>
                  <a:srgbClr val="00B0F0"/>
                </a:solidFill>
              </a:rPr>
              <a:t>So Where Did The Idea Originate?</a:t>
            </a:r>
          </a:p>
        </p:txBody>
      </p:sp>
      <p:pic>
        <p:nvPicPr>
          <p:cNvPr id="7" name="Picture 6" descr="A sign on the side of a building&#10;&#10;Description automatically generated">
            <a:extLst>
              <a:ext uri="{FF2B5EF4-FFF2-40B4-BE49-F238E27FC236}">
                <a16:creationId xmlns:a16="http://schemas.microsoft.com/office/drawing/2014/main" id="{70307378-C3B0-4E5A-926C-6089C2EBA2F9}"/>
              </a:ext>
            </a:extLst>
          </p:cNvPr>
          <p:cNvPicPr>
            <a:picLocks noChangeAspect="1"/>
          </p:cNvPicPr>
          <p:nvPr/>
        </p:nvPicPr>
        <p:blipFill>
          <a:blip r:embed="rId2"/>
          <a:stretch>
            <a:fillRect/>
          </a:stretch>
        </p:blipFill>
        <p:spPr>
          <a:xfrm>
            <a:off x="2392068" y="1249506"/>
            <a:ext cx="3557470" cy="5136987"/>
          </a:xfrm>
          <a:prstGeom prst="rect">
            <a:avLst/>
          </a:prstGeom>
          <a:ln w="73025">
            <a:solidFill>
              <a:srgbClr val="00B0F0"/>
            </a:solidFill>
          </a:ln>
        </p:spPr>
      </p:pic>
      <p:sp>
        <p:nvSpPr>
          <p:cNvPr id="8" name="TextBox 7">
            <a:extLst>
              <a:ext uri="{FF2B5EF4-FFF2-40B4-BE49-F238E27FC236}">
                <a16:creationId xmlns:a16="http://schemas.microsoft.com/office/drawing/2014/main" id="{86A5E2EB-AFE1-4FB1-9500-681680787877}"/>
              </a:ext>
            </a:extLst>
          </p:cNvPr>
          <p:cNvSpPr txBox="1"/>
          <p:nvPr/>
        </p:nvSpPr>
        <p:spPr>
          <a:xfrm>
            <a:off x="190006" y="1721922"/>
            <a:ext cx="1928733" cy="646331"/>
          </a:xfrm>
          <a:prstGeom prst="rect">
            <a:avLst/>
          </a:prstGeom>
          <a:noFill/>
        </p:spPr>
        <p:txBody>
          <a:bodyPr wrap="none" rtlCol="0">
            <a:spAutoFit/>
          </a:bodyPr>
          <a:lstStyle/>
          <a:p>
            <a:r>
              <a:rPr lang="en-US" dirty="0"/>
              <a:t>Morgan Edwards</a:t>
            </a:r>
          </a:p>
          <a:p>
            <a:r>
              <a:rPr lang="en-US" dirty="0"/>
              <a:t>        1788</a:t>
            </a:r>
          </a:p>
        </p:txBody>
      </p:sp>
      <p:sp>
        <p:nvSpPr>
          <p:cNvPr id="9" name="TextBox 8">
            <a:extLst>
              <a:ext uri="{FF2B5EF4-FFF2-40B4-BE49-F238E27FC236}">
                <a16:creationId xmlns:a16="http://schemas.microsoft.com/office/drawing/2014/main" id="{54D25FEA-C72C-4359-BDD0-7FC53DD9E83F}"/>
              </a:ext>
            </a:extLst>
          </p:cNvPr>
          <p:cNvSpPr txBox="1"/>
          <p:nvPr/>
        </p:nvSpPr>
        <p:spPr>
          <a:xfrm>
            <a:off x="190005" y="3014353"/>
            <a:ext cx="1873141" cy="1754326"/>
          </a:xfrm>
          <a:prstGeom prst="rect">
            <a:avLst/>
          </a:prstGeom>
          <a:noFill/>
        </p:spPr>
        <p:txBody>
          <a:bodyPr wrap="none" rtlCol="0">
            <a:spAutoFit/>
          </a:bodyPr>
          <a:lstStyle/>
          <a:p>
            <a:r>
              <a:rPr lang="en-US" dirty="0"/>
              <a:t>Thought Rev. 20</a:t>
            </a:r>
            <a:br>
              <a:rPr lang="en-US" dirty="0"/>
            </a:br>
            <a:r>
              <a:rPr lang="en-US" dirty="0"/>
              <a:t>represented a</a:t>
            </a:r>
            <a:br>
              <a:rPr lang="en-US" dirty="0"/>
            </a:br>
            <a:r>
              <a:rPr lang="en-US" dirty="0"/>
              <a:t>secret rapture!</a:t>
            </a:r>
            <a:br>
              <a:rPr lang="en-US" dirty="0"/>
            </a:br>
            <a:br>
              <a:rPr lang="en-US" dirty="0"/>
            </a:br>
            <a:r>
              <a:rPr lang="en-US" dirty="0"/>
              <a:t>Treated as error</a:t>
            </a:r>
            <a:br>
              <a:rPr lang="en-US" dirty="0"/>
            </a:br>
            <a:endParaRPr lang="en-US" dirty="0"/>
          </a:p>
        </p:txBody>
      </p:sp>
      <p:pic>
        <p:nvPicPr>
          <p:cNvPr id="11" name="Picture 10" descr="A person looking at the camera&#10;&#10;Description automatically generated">
            <a:extLst>
              <a:ext uri="{FF2B5EF4-FFF2-40B4-BE49-F238E27FC236}">
                <a16:creationId xmlns:a16="http://schemas.microsoft.com/office/drawing/2014/main" id="{EA87660C-9F59-4D3F-A5D9-5E964D92E347}"/>
              </a:ext>
            </a:extLst>
          </p:cNvPr>
          <p:cNvPicPr>
            <a:picLocks noChangeAspect="1"/>
          </p:cNvPicPr>
          <p:nvPr/>
        </p:nvPicPr>
        <p:blipFill>
          <a:blip r:embed="rId3"/>
          <a:stretch>
            <a:fillRect/>
          </a:stretch>
        </p:blipFill>
        <p:spPr>
          <a:xfrm>
            <a:off x="6278459" y="1400206"/>
            <a:ext cx="2853665" cy="4718060"/>
          </a:xfrm>
          <a:prstGeom prst="rect">
            <a:avLst/>
          </a:prstGeom>
          <a:ln w="73025">
            <a:solidFill>
              <a:srgbClr val="00B0F0"/>
            </a:solidFill>
          </a:ln>
        </p:spPr>
      </p:pic>
      <p:sp>
        <p:nvSpPr>
          <p:cNvPr id="12" name="TextBox 11">
            <a:extLst>
              <a:ext uri="{FF2B5EF4-FFF2-40B4-BE49-F238E27FC236}">
                <a16:creationId xmlns:a16="http://schemas.microsoft.com/office/drawing/2014/main" id="{BAC4B0D7-6F77-4EF8-9675-6291A60F749A}"/>
              </a:ext>
            </a:extLst>
          </p:cNvPr>
          <p:cNvSpPr txBox="1"/>
          <p:nvPr/>
        </p:nvSpPr>
        <p:spPr>
          <a:xfrm>
            <a:off x="9605159" y="1721921"/>
            <a:ext cx="2146742" cy="646331"/>
          </a:xfrm>
          <a:prstGeom prst="rect">
            <a:avLst/>
          </a:prstGeom>
          <a:noFill/>
        </p:spPr>
        <p:txBody>
          <a:bodyPr wrap="none" rtlCol="0">
            <a:spAutoFit/>
          </a:bodyPr>
          <a:lstStyle/>
          <a:p>
            <a:r>
              <a:rPr lang="en-US" dirty="0"/>
              <a:t>John Nelson Darby</a:t>
            </a:r>
          </a:p>
          <a:p>
            <a:r>
              <a:rPr lang="en-US" dirty="0"/>
              <a:t>            1830</a:t>
            </a:r>
          </a:p>
        </p:txBody>
      </p:sp>
      <p:sp>
        <p:nvSpPr>
          <p:cNvPr id="13" name="TextBox 12">
            <a:extLst>
              <a:ext uri="{FF2B5EF4-FFF2-40B4-BE49-F238E27FC236}">
                <a16:creationId xmlns:a16="http://schemas.microsoft.com/office/drawing/2014/main" id="{C6246EB2-98BD-4395-AA93-64B4E11B12B9}"/>
              </a:ext>
            </a:extLst>
          </p:cNvPr>
          <p:cNvSpPr txBox="1"/>
          <p:nvPr/>
        </p:nvSpPr>
        <p:spPr>
          <a:xfrm>
            <a:off x="9605159" y="2986358"/>
            <a:ext cx="2236510" cy="1477328"/>
          </a:xfrm>
          <a:prstGeom prst="rect">
            <a:avLst/>
          </a:prstGeom>
          <a:noFill/>
        </p:spPr>
        <p:txBody>
          <a:bodyPr wrap="none" rtlCol="0">
            <a:spAutoFit/>
          </a:bodyPr>
          <a:lstStyle/>
          <a:p>
            <a:r>
              <a:rPr lang="en-US" dirty="0"/>
              <a:t>Not until 1830 had</a:t>
            </a:r>
            <a:br>
              <a:rPr lang="en-US" dirty="0"/>
            </a:br>
            <a:r>
              <a:rPr lang="en-US" dirty="0"/>
              <a:t>any church believed</a:t>
            </a:r>
            <a:br>
              <a:rPr lang="en-US" dirty="0"/>
            </a:br>
            <a:r>
              <a:rPr lang="en-US" dirty="0"/>
              <a:t>or taught this as a</a:t>
            </a:r>
            <a:br>
              <a:rPr lang="en-US" dirty="0"/>
            </a:br>
            <a:r>
              <a:rPr lang="en-US" dirty="0"/>
              <a:t>basic doctrine.</a:t>
            </a:r>
            <a:br>
              <a:rPr lang="en-US" dirty="0"/>
            </a:br>
            <a:endParaRPr lang="en-US" dirty="0"/>
          </a:p>
        </p:txBody>
      </p:sp>
    </p:spTree>
    <p:extLst>
      <p:ext uri="{BB962C8B-B14F-4D97-AF65-F5344CB8AC3E}">
        <p14:creationId xmlns:p14="http://schemas.microsoft.com/office/powerpoint/2010/main" val="310689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a:extLst>
              <a:ext uri="{FF2B5EF4-FFF2-40B4-BE49-F238E27FC236}">
                <a16:creationId xmlns:a16="http://schemas.microsoft.com/office/drawing/2014/main" id="{1748677F-6975-47B3-B43E-3C659DF4D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791" y="-84871"/>
            <a:ext cx="5871017"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8">
            <a:extLst>
              <a:ext uri="{FF2B5EF4-FFF2-40B4-BE49-F238E27FC236}">
                <a16:creationId xmlns:a16="http://schemas.microsoft.com/office/drawing/2014/main" id="{34636E0D-DFEC-4A3F-BB4A-465FF6A25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07959"/>
            <a:ext cx="2639292" cy="132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a:extLst>
              <a:ext uri="{FF2B5EF4-FFF2-40B4-BE49-F238E27FC236}">
                <a16:creationId xmlns:a16="http://schemas.microsoft.com/office/drawing/2014/main" id="{E6D70234-3E0F-41CC-B3FB-7B196C7BC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548" y="1"/>
            <a:ext cx="5737948" cy="447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F2360ABF-8D4A-42BD-BF7C-1C1728F50767}"/>
              </a:ext>
            </a:extLst>
          </p:cNvPr>
          <p:cNvSpPr>
            <a:spLocks noGrp="1" noChangeArrowheads="1"/>
          </p:cNvSpPr>
          <p:nvPr>
            <p:ph type="title"/>
          </p:nvPr>
        </p:nvSpPr>
        <p:spPr/>
        <p:txBody>
          <a:bodyPr/>
          <a:lstStyle/>
          <a:p>
            <a:pPr eaLnBrk="1" hangingPunct="1"/>
            <a:r>
              <a:rPr lang="en-US" altLang="en-US"/>
              <a:t>The Eternal Present</a:t>
            </a:r>
          </a:p>
        </p:txBody>
      </p:sp>
      <p:pic>
        <p:nvPicPr>
          <p:cNvPr id="39939" name="Picture 3">
            <a:extLst>
              <a:ext uri="{FF2B5EF4-FFF2-40B4-BE49-F238E27FC236}">
                <a16:creationId xmlns:a16="http://schemas.microsoft.com/office/drawing/2014/main" id="{514B6344-A5E4-4FD5-955B-E7E4DD4507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1598" y="502912"/>
            <a:ext cx="3127086" cy="482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8" name="Text Box 12">
            <a:extLst>
              <a:ext uri="{FF2B5EF4-FFF2-40B4-BE49-F238E27FC236}">
                <a16:creationId xmlns:a16="http://schemas.microsoft.com/office/drawing/2014/main" id="{D78D3D55-E4CB-4614-B10F-47A76C44C4E2}"/>
              </a:ext>
            </a:extLst>
          </p:cNvPr>
          <p:cNvSpPr txBox="1">
            <a:spLocks noChangeArrowheads="1"/>
          </p:cNvSpPr>
          <p:nvPr/>
        </p:nvSpPr>
        <p:spPr bwMode="ltGray">
          <a:xfrm>
            <a:off x="7256541" y="2976004"/>
            <a:ext cx="3048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dirty="0"/>
              <a:t>Jasper</a:t>
            </a:r>
          </a:p>
          <a:p>
            <a:pPr eaLnBrk="1" hangingPunct="1"/>
            <a:r>
              <a:rPr lang="en-US" altLang="en-US" dirty="0"/>
              <a:t>Associated</a:t>
            </a:r>
            <a:br>
              <a:rPr lang="en-US" altLang="en-US" dirty="0"/>
            </a:br>
            <a:r>
              <a:rPr lang="en-US" altLang="en-US" dirty="0"/>
              <a:t>   with “Faith” /</a:t>
            </a:r>
            <a:br>
              <a:rPr lang="en-US" altLang="en-US" dirty="0"/>
            </a:br>
            <a:r>
              <a:rPr lang="en-US" altLang="en-US" dirty="0"/>
              <a:t>    holiness</a:t>
            </a:r>
          </a:p>
        </p:txBody>
      </p:sp>
      <p:sp>
        <p:nvSpPr>
          <p:cNvPr id="91149" name="Text Box 13">
            <a:extLst>
              <a:ext uri="{FF2B5EF4-FFF2-40B4-BE49-F238E27FC236}">
                <a16:creationId xmlns:a16="http://schemas.microsoft.com/office/drawing/2014/main" id="{F05965FF-7B05-422F-BF86-0D1774FD83B8}"/>
              </a:ext>
            </a:extLst>
          </p:cNvPr>
          <p:cNvSpPr txBox="1">
            <a:spLocks noChangeArrowheads="1"/>
          </p:cNvSpPr>
          <p:nvPr/>
        </p:nvSpPr>
        <p:spPr bwMode="ltGray">
          <a:xfrm>
            <a:off x="999483" y="3101753"/>
            <a:ext cx="304211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dirty="0"/>
              <a:t>Carnelian</a:t>
            </a:r>
          </a:p>
          <a:p>
            <a:pPr eaLnBrk="1" hangingPunct="1"/>
            <a:r>
              <a:rPr lang="en-US" altLang="en-US" dirty="0"/>
              <a:t>Associated</a:t>
            </a:r>
            <a:br>
              <a:rPr lang="en-US" altLang="en-US" dirty="0"/>
            </a:br>
            <a:r>
              <a:rPr lang="en-US" altLang="en-US" dirty="0"/>
              <a:t>    with “Charity”</a:t>
            </a:r>
          </a:p>
        </p:txBody>
      </p:sp>
      <p:sp>
        <p:nvSpPr>
          <p:cNvPr id="91150" name="Text Box 14">
            <a:hlinkClick r:id="rId6" action="ppaction://hlinksldjump"/>
            <a:extLst>
              <a:ext uri="{FF2B5EF4-FFF2-40B4-BE49-F238E27FC236}">
                <a16:creationId xmlns:a16="http://schemas.microsoft.com/office/drawing/2014/main" id="{4A6C4E70-D5D2-44DC-9D6B-172D42C56E35}"/>
              </a:ext>
            </a:extLst>
          </p:cNvPr>
          <p:cNvSpPr txBox="1">
            <a:spLocks noChangeArrowheads="1"/>
          </p:cNvSpPr>
          <p:nvPr/>
        </p:nvSpPr>
        <p:spPr bwMode="ltGray">
          <a:xfrm>
            <a:off x="999483" y="5473082"/>
            <a:ext cx="10160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sz="3200" dirty="0"/>
              <a:t>God can only be seen in the facets of His</a:t>
            </a:r>
            <a:br>
              <a:rPr lang="en-US" altLang="en-US" sz="3200" dirty="0"/>
            </a:br>
            <a:r>
              <a:rPr lang="en-US" altLang="en-US" sz="3200" dirty="0"/>
              <a:t>love and revelation as grasped by faith!</a:t>
            </a:r>
          </a:p>
        </p:txBody>
      </p:sp>
      <p:sp>
        <p:nvSpPr>
          <p:cNvPr id="91151" name="Text Box 15">
            <a:extLst>
              <a:ext uri="{FF2B5EF4-FFF2-40B4-BE49-F238E27FC236}">
                <a16:creationId xmlns:a16="http://schemas.microsoft.com/office/drawing/2014/main" id="{A72F1F5F-18AD-40EB-AF6C-2CCA91FC07AF}"/>
              </a:ext>
            </a:extLst>
          </p:cNvPr>
          <p:cNvSpPr txBox="1">
            <a:spLocks noChangeArrowheads="1"/>
          </p:cNvSpPr>
          <p:nvPr/>
        </p:nvSpPr>
        <p:spPr bwMode="ltGray">
          <a:xfrm>
            <a:off x="7422385" y="-84871"/>
            <a:ext cx="3886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dirty="0">
                <a:solidFill>
                  <a:schemeClr val="accent4">
                    <a:lumMod val="25000"/>
                  </a:schemeClr>
                </a:solidFill>
              </a:rPr>
              <a:t>The rainbow reminds us of God’s covenant</a:t>
            </a:r>
            <a:br>
              <a:rPr lang="en-US" altLang="en-US" dirty="0">
                <a:solidFill>
                  <a:schemeClr val="accent4">
                    <a:lumMod val="25000"/>
                  </a:schemeClr>
                </a:solidFill>
              </a:rPr>
            </a:br>
            <a:r>
              <a:rPr lang="en-US" altLang="en-US" dirty="0">
                <a:solidFill>
                  <a:schemeClr val="accent4">
                    <a:lumMod val="25000"/>
                  </a:schemeClr>
                </a:solidFill>
              </a:rPr>
              <a:t>with Noah – grace over judgment!</a:t>
            </a:r>
          </a:p>
        </p:txBody>
      </p:sp>
      <p:pic>
        <p:nvPicPr>
          <p:cNvPr id="3" name="Picture 2" descr="A picture containing man, white, riding, snow&#10;&#10;Description automatically generated">
            <a:extLst>
              <a:ext uri="{FF2B5EF4-FFF2-40B4-BE49-F238E27FC236}">
                <a16:creationId xmlns:a16="http://schemas.microsoft.com/office/drawing/2014/main" id="{2E3CBC1D-F229-4332-BF6B-365C15DD71AB}"/>
              </a:ext>
            </a:extLst>
          </p:cNvPr>
          <p:cNvPicPr>
            <a:picLocks noChangeAspect="1"/>
          </p:cNvPicPr>
          <p:nvPr/>
        </p:nvPicPr>
        <p:blipFill>
          <a:blip r:embed="rId7"/>
          <a:stretch>
            <a:fillRect/>
          </a:stretch>
        </p:blipFill>
        <p:spPr>
          <a:xfrm>
            <a:off x="7168684" y="1662780"/>
            <a:ext cx="1505180" cy="1327148"/>
          </a:xfrm>
          <a:prstGeom prst="rect">
            <a:avLst/>
          </a:prstGeom>
        </p:spPr>
      </p:pic>
      <p:pic>
        <p:nvPicPr>
          <p:cNvPr id="5" name="Picture 4" descr="A picture containing outdoor, orange, red, sitting&#10;&#10;Description automatically generated">
            <a:extLst>
              <a:ext uri="{FF2B5EF4-FFF2-40B4-BE49-F238E27FC236}">
                <a16:creationId xmlns:a16="http://schemas.microsoft.com/office/drawing/2014/main" id="{C8CFE88E-8763-4C48-9E5A-4CCC34D6927E}"/>
              </a:ext>
            </a:extLst>
          </p:cNvPr>
          <p:cNvPicPr>
            <a:picLocks noChangeAspect="1"/>
          </p:cNvPicPr>
          <p:nvPr/>
        </p:nvPicPr>
        <p:blipFill>
          <a:blip r:embed="rId8"/>
          <a:stretch>
            <a:fillRect/>
          </a:stretch>
        </p:blipFill>
        <p:spPr>
          <a:xfrm>
            <a:off x="894291" y="1522800"/>
            <a:ext cx="3170870" cy="1493780"/>
          </a:xfrm>
          <a:prstGeom prst="rect">
            <a:avLst/>
          </a:prstGeom>
        </p:spPr>
      </p:pic>
    </p:spTree>
    <p:extLst>
      <p:ext uri="{BB962C8B-B14F-4D97-AF65-F5344CB8AC3E}">
        <p14:creationId xmlns:p14="http://schemas.microsoft.com/office/powerpoint/2010/main" val="4112292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91148"/>
                                        </p:tgtEl>
                                        <p:attrNameLst>
                                          <p:attrName>style.visibility</p:attrName>
                                        </p:attrNameLst>
                                      </p:cBhvr>
                                      <p:to>
                                        <p:strVal val="visible"/>
                                      </p:to>
                                    </p:set>
                                    <p:animEffect transition="in" filter="wipe(left)">
                                      <p:cBhvr>
                                        <p:cTn id="11" dur="500"/>
                                        <p:tgtEl>
                                          <p:spTgt spid="9114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1000"/>
                                  </p:stCondLst>
                                  <p:childTnLst>
                                    <p:set>
                                      <p:cBhvr>
                                        <p:cTn id="19" dur="1" fill="hold">
                                          <p:stCondLst>
                                            <p:cond delay="0"/>
                                          </p:stCondLst>
                                        </p:cTn>
                                        <p:tgtEl>
                                          <p:spTgt spid="91149"/>
                                        </p:tgtEl>
                                        <p:attrNameLst>
                                          <p:attrName>style.visibility</p:attrName>
                                        </p:attrNameLst>
                                      </p:cBhvr>
                                      <p:to>
                                        <p:strVal val="visible"/>
                                      </p:to>
                                    </p:set>
                                    <p:animEffect transition="in" filter="wipe(left)">
                                      <p:cBhvr>
                                        <p:cTn id="20" dur="500"/>
                                        <p:tgtEl>
                                          <p:spTgt spid="9114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911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91140"/>
                                        </p:tgtEl>
                                        <p:attrNameLst>
                                          <p:attrName>style.visibility</p:attrName>
                                        </p:attrNameLst>
                                      </p:cBhvr>
                                      <p:to>
                                        <p:strVal val="visible"/>
                                      </p:to>
                                    </p:set>
                                    <p:anim calcmode="lin" valueType="num">
                                      <p:cBhvr>
                                        <p:cTn id="29" dur="500" fill="hold"/>
                                        <p:tgtEl>
                                          <p:spTgt spid="91140"/>
                                        </p:tgtEl>
                                        <p:attrNameLst>
                                          <p:attrName>ppt_w</p:attrName>
                                        </p:attrNameLst>
                                      </p:cBhvr>
                                      <p:tavLst>
                                        <p:tav tm="0">
                                          <p:val>
                                            <p:fltVal val="0"/>
                                          </p:val>
                                        </p:tav>
                                        <p:tav tm="100000">
                                          <p:val>
                                            <p:strVal val="#ppt_w"/>
                                          </p:val>
                                        </p:tav>
                                      </p:tavLst>
                                    </p:anim>
                                    <p:anim calcmode="lin" valueType="num">
                                      <p:cBhvr>
                                        <p:cTn id="30" dur="500" fill="hold"/>
                                        <p:tgtEl>
                                          <p:spTgt spid="91140"/>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17" presetClass="entr" presetSubtype="10" fill="hold" nodeType="afterEffect">
                                  <p:stCondLst>
                                    <p:cond delay="1000"/>
                                  </p:stCondLst>
                                  <p:childTnLst>
                                    <p:set>
                                      <p:cBhvr>
                                        <p:cTn id="33" dur="1" fill="hold">
                                          <p:stCondLst>
                                            <p:cond delay="0"/>
                                          </p:stCondLst>
                                        </p:cTn>
                                        <p:tgtEl>
                                          <p:spTgt spid="91144"/>
                                        </p:tgtEl>
                                        <p:attrNameLst>
                                          <p:attrName>style.visibility</p:attrName>
                                        </p:attrNameLst>
                                      </p:cBhvr>
                                      <p:to>
                                        <p:strVal val="visible"/>
                                      </p:to>
                                    </p:set>
                                    <p:anim calcmode="lin" valueType="num">
                                      <p:cBhvr>
                                        <p:cTn id="34" dur="500" fill="hold"/>
                                        <p:tgtEl>
                                          <p:spTgt spid="91144"/>
                                        </p:tgtEl>
                                        <p:attrNameLst>
                                          <p:attrName>ppt_w</p:attrName>
                                        </p:attrNameLst>
                                      </p:cBhvr>
                                      <p:tavLst>
                                        <p:tav tm="0">
                                          <p:val>
                                            <p:fltVal val="0"/>
                                          </p:val>
                                        </p:tav>
                                        <p:tav tm="100000">
                                          <p:val>
                                            <p:strVal val="#ppt_w"/>
                                          </p:val>
                                        </p:tav>
                                      </p:tavLst>
                                    </p:anim>
                                    <p:anim calcmode="lin" valueType="num">
                                      <p:cBhvr>
                                        <p:cTn id="35" dur="500" fill="hold"/>
                                        <p:tgtEl>
                                          <p:spTgt spid="91144"/>
                                        </p:tgtEl>
                                        <p:attrNameLst>
                                          <p:attrName>ppt_h</p:attrName>
                                        </p:attrNameLst>
                                      </p:cBhvr>
                                      <p:tavLst>
                                        <p:tav tm="0">
                                          <p:val>
                                            <p:strVal val="#ppt_h"/>
                                          </p:val>
                                        </p:tav>
                                        <p:tav tm="100000">
                                          <p:val>
                                            <p:strVal val="#ppt_h"/>
                                          </p:val>
                                        </p:tav>
                                      </p:tavLst>
                                    </p:anim>
                                  </p:childTnLst>
                                </p:cTn>
                              </p:par>
                            </p:childTnLst>
                          </p:cTn>
                        </p:par>
                        <p:par>
                          <p:cTn id="36" fill="hold">
                            <p:stCondLst>
                              <p:cond delay="2000"/>
                            </p:stCondLst>
                            <p:childTnLst>
                              <p:par>
                                <p:cTn id="37" presetID="17" presetClass="entr" presetSubtype="10" fill="hold" nodeType="afterEffect">
                                  <p:stCondLst>
                                    <p:cond delay="1000"/>
                                  </p:stCondLst>
                                  <p:childTnLst>
                                    <p:set>
                                      <p:cBhvr>
                                        <p:cTn id="38" dur="1" fill="hold">
                                          <p:stCondLst>
                                            <p:cond delay="0"/>
                                          </p:stCondLst>
                                        </p:cTn>
                                        <p:tgtEl>
                                          <p:spTgt spid="91141"/>
                                        </p:tgtEl>
                                        <p:attrNameLst>
                                          <p:attrName>style.visibility</p:attrName>
                                        </p:attrNameLst>
                                      </p:cBhvr>
                                      <p:to>
                                        <p:strVal val="visible"/>
                                      </p:to>
                                    </p:set>
                                    <p:anim calcmode="lin" valueType="num">
                                      <p:cBhvr>
                                        <p:cTn id="39" dur="500" fill="hold"/>
                                        <p:tgtEl>
                                          <p:spTgt spid="91141"/>
                                        </p:tgtEl>
                                        <p:attrNameLst>
                                          <p:attrName>ppt_w</p:attrName>
                                        </p:attrNameLst>
                                      </p:cBhvr>
                                      <p:tavLst>
                                        <p:tav tm="0">
                                          <p:val>
                                            <p:fltVal val="0"/>
                                          </p:val>
                                        </p:tav>
                                        <p:tav tm="100000">
                                          <p:val>
                                            <p:strVal val="#ppt_w"/>
                                          </p:val>
                                        </p:tav>
                                      </p:tavLst>
                                    </p:anim>
                                    <p:anim calcmode="lin" valueType="num">
                                      <p:cBhvr>
                                        <p:cTn id="40" dur="500" fill="hold"/>
                                        <p:tgtEl>
                                          <p:spTgt spid="91141"/>
                                        </p:tgtEl>
                                        <p:attrNameLst>
                                          <p:attrName>ppt_h</p:attrName>
                                        </p:attrNameLst>
                                      </p:cBhvr>
                                      <p:tavLst>
                                        <p:tav tm="0">
                                          <p:val>
                                            <p:strVal val="#ppt_h"/>
                                          </p:val>
                                        </p:tav>
                                        <p:tav tm="100000">
                                          <p:val>
                                            <p:strVal val="#ppt_h"/>
                                          </p:val>
                                        </p:tav>
                                      </p:tavLst>
                                    </p:anim>
                                  </p:childTnLst>
                                </p:cTn>
                              </p:par>
                            </p:childTnLst>
                          </p:cTn>
                        </p:par>
                        <p:par>
                          <p:cTn id="41" fill="hold">
                            <p:stCondLst>
                              <p:cond delay="3500"/>
                            </p:stCondLst>
                            <p:childTnLst>
                              <p:par>
                                <p:cTn id="42" presetID="22" presetClass="entr" presetSubtype="8" fill="hold" grpId="0" nodeType="afterEffect">
                                  <p:stCondLst>
                                    <p:cond delay="1000"/>
                                  </p:stCondLst>
                                  <p:childTnLst>
                                    <p:set>
                                      <p:cBhvr>
                                        <p:cTn id="43" dur="1" fill="hold">
                                          <p:stCondLst>
                                            <p:cond delay="0"/>
                                          </p:stCondLst>
                                        </p:cTn>
                                        <p:tgtEl>
                                          <p:spTgt spid="91151"/>
                                        </p:tgtEl>
                                        <p:attrNameLst>
                                          <p:attrName>style.visibility</p:attrName>
                                        </p:attrNameLst>
                                      </p:cBhvr>
                                      <p:to>
                                        <p:strVal val="visible"/>
                                      </p:to>
                                    </p:set>
                                    <p:animEffect transition="in" filter="wipe(left)">
                                      <p:cBhvr>
                                        <p:cTn id="44" dur="500"/>
                                        <p:tgtEl>
                                          <p:spTgt spid="91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8" grpId="0" autoUpdateAnimBg="0"/>
      <p:bldP spid="91149" grpId="0" autoUpdateAnimBg="0"/>
      <p:bldP spid="91150" grpId="0" autoUpdateAnimBg="0"/>
      <p:bldP spid="9115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F9B0-F0FB-4C20-AD70-4D29129FEA89}"/>
              </a:ext>
            </a:extLst>
          </p:cNvPr>
          <p:cNvSpPr>
            <a:spLocks noGrp="1"/>
          </p:cNvSpPr>
          <p:nvPr>
            <p:ph type="title"/>
          </p:nvPr>
        </p:nvSpPr>
        <p:spPr>
          <a:xfrm>
            <a:off x="1283971" y="358113"/>
            <a:ext cx="9624059" cy="652403"/>
          </a:xfrm>
        </p:spPr>
        <p:txBody>
          <a:bodyPr/>
          <a:lstStyle/>
          <a:p>
            <a:r>
              <a:rPr lang="en-US" dirty="0">
                <a:solidFill>
                  <a:srgbClr val="00B0F0"/>
                </a:solidFill>
              </a:rPr>
              <a:t>B. H. Carroll Sermon (19</a:t>
            </a:r>
            <a:r>
              <a:rPr lang="en-US" baseline="30000" dirty="0">
                <a:solidFill>
                  <a:srgbClr val="00B0F0"/>
                </a:solidFill>
              </a:rPr>
              <a:t>th</a:t>
            </a:r>
            <a:r>
              <a:rPr lang="en-US" dirty="0">
                <a:solidFill>
                  <a:srgbClr val="00B0F0"/>
                </a:solidFill>
              </a:rPr>
              <a:t> c.)</a:t>
            </a:r>
          </a:p>
        </p:txBody>
      </p:sp>
      <p:sp>
        <p:nvSpPr>
          <p:cNvPr id="3" name="TextBox 2">
            <a:extLst>
              <a:ext uri="{FF2B5EF4-FFF2-40B4-BE49-F238E27FC236}">
                <a16:creationId xmlns:a16="http://schemas.microsoft.com/office/drawing/2014/main" id="{54E255A2-DFD2-47C7-A6E8-CCC0E9A962F8}"/>
              </a:ext>
            </a:extLst>
          </p:cNvPr>
          <p:cNvSpPr txBox="1"/>
          <p:nvPr/>
        </p:nvSpPr>
        <p:spPr>
          <a:xfrm>
            <a:off x="812800" y="1532971"/>
            <a:ext cx="10566400" cy="4031873"/>
          </a:xfrm>
          <a:prstGeom prst="rect">
            <a:avLst/>
          </a:prstGeom>
          <a:noFill/>
        </p:spPr>
        <p:txBody>
          <a:bodyPr wrap="square" rtlCol="0">
            <a:spAutoFit/>
          </a:bodyPr>
          <a:lstStyle/>
          <a:p>
            <a:r>
              <a:rPr lang="en-US" sz="3200" b="1" i="1" dirty="0"/>
              <a:t>“First of all he saw a throne. We know it to be the throne of grace by the rainbow arch above it. On that throne, whether described by Isaiah, Ezekiel, or John, the Almighty is presented in an exceedingly reticent way. No man has seen God directly at any time, nor can see him. He said to Moses: “You. saw no image.” So here the Father appears without form or shape – vaguely seen as the brilliance of a jewel.”</a:t>
            </a:r>
          </a:p>
        </p:txBody>
      </p:sp>
    </p:spTree>
    <p:extLst>
      <p:ext uri="{BB962C8B-B14F-4D97-AF65-F5344CB8AC3E}">
        <p14:creationId xmlns:p14="http://schemas.microsoft.com/office/powerpoint/2010/main" val="3029997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31D4-07EB-42BE-B814-3D8EFE923A52}"/>
              </a:ext>
            </a:extLst>
          </p:cNvPr>
          <p:cNvSpPr>
            <a:spLocks noGrp="1"/>
          </p:cNvSpPr>
          <p:nvPr>
            <p:ph type="title"/>
          </p:nvPr>
        </p:nvSpPr>
        <p:spPr>
          <a:xfrm>
            <a:off x="0" y="2673364"/>
            <a:ext cx="2710513" cy="652403"/>
          </a:xfrm>
        </p:spPr>
        <p:txBody>
          <a:bodyPr/>
          <a:lstStyle/>
          <a:p>
            <a:r>
              <a:rPr lang="en-US" dirty="0">
                <a:solidFill>
                  <a:srgbClr val="00B0F0"/>
                </a:solidFill>
              </a:rPr>
              <a:t> Glimpses of the Throne</a:t>
            </a:r>
          </a:p>
        </p:txBody>
      </p:sp>
      <p:pic>
        <p:nvPicPr>
          <p:cNvPr id="7" name="Picture 6" descr="A screenshot of a cell phone&#10;&#10;Description automatically generated">
            <a:extLst>
              <a:ext uri="{FF2B5EF4-FFF2-40B4-BE49-F238E27FC236}">
                <a16:creationId xmlns:a16="http://schemas.microsoft.com/office/drawing/2014/main" id="{0E2072A2-3E54-41B5-AF68-EBB138087990}"/>
              </a:ext>
            </a:extLst>
          </p:cNvPr>
          <p:cNvPicPr>
            <a:picLocks noChangeAspect="1"/>
          </p:cNvPicPr>
          <p:nvPr/>
        </p:nvPicPr>
        <p:blipFill>
          <a:blip r:embed="rId2"/>
          <a:stretch>
            <a:fillRect/>
          </a:stretch>
        </p:blipFill>
        <p:spPr>
          <a:xfrm>
            <a:off x="2945378" y="0"/>
            <a:ext cx="9246622" cy="6858000"/>
          </a:xfrm>
          <a:prstGeom prst="rect">
            <a:avLst/>
          </a:prstGeom>
        </p:spPr>
      </p:pic>
    </p:spTree>
    <p:extLst>
      <p:ext uri="{BB962C8B-B14F-4D97-AF65-F5344CB8AC3E}">
        <p14:creationId xmlns:p14="http://schemas.microsoft.com/office/powerpoint/2010/main" val="2049619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AB4026B-62F0-43A4-B01D-603116C79F60}"/>
              </a:ext>
            </a:extLst>
          </p:cNvPr>
          <p:cNvSpPr>
            <a:spLocks noGrp="1" noChangeArrowheads="1"/>
          </p:cNvSpPr>
          <p:nvPr>
            <p:ph type="title"/>
          </p:nvPr>
        </p:nvSpPr>
        <p:spPr/>
        <p:txBody>
          <a:bodyPr/>
          <a:lstStyle/>
          <a:p>
            <a:pPr eaLnBrk="1" hangingPunct="1"/>
            <a:r>
              <a:rPr lang="en-US" altLang="en-US" dirty="0">
                <a:solidFill>
                  <a:srgbClr val="00B0F0"/>
                </a:solidFill>
              </a:rPr>
              <a:t>God’s Consistent Plan</a:t>
            </a:r>
          </a:p>
        </p:txBody>
      </p:sp>
      <p:sp>
        <p:nvSpPr>
          <p:cNvPr id="92173" name="Text Box 13">
            <a:extLst>
              <a:ext uri="{FF2B5EF4-FFF2-40B4-BE49-F238E27FC236}">
                <a16:creationId xmlns:a16="http://schemas.microsoft.com/office/drawing/2014/main" id="{72A2C631-E8B4-4EE3-B89F-9E2C03149BC4}"/>
              </a:ext>
            </a:extLst>
          </p:cNvPr>
          <p:cNvSpPr txBox="1">
            <a:spLocks noChangeArrowheads="1"/>
          </p:cNvSpPr>
          <p:nvPr/>
        </p:nvSpPr>
        <p:spPr bwMode="ltGray">
          <a:xfrm>
            <a:off x="2175220" y="695905"/>
            <a:ext cx="2306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dirty="0">
                <a:solidFill>
                  <a:srgbClr val="993300"/>
                </a:solidFill>
              </a:rPr>
              <a:t>12 Thrones?</a:t>
            </a:r>
          </a:p>
        </p:txBody>
      </p:sp>
      <p:sp>
        <p:nvSpPr>
          <p:cNvPr id="92174" name="Rectangle 14">
            <a:extLst>
              <a:ext uri="{FF2B5EF4-FFF2-40B4-BE49-F238E27FC236}">
                <a16:creationId xmlns:a16="http://schemas.microsoft.com/office/drawing/2014/main" id="{796B0E9C-3F9E-474F-8671-9F434626EFB0}"/>
              </a:ext>
            </a:extLst>
          </p:cNvPr>
          <p:cNvSpPr>
            <a:spLocks noChangeArrowheads="1"/>
          </p:cNvSpPr>
          <p:nvPr/>
        </p:nvSpPr>
        <p:spPr bwMode="ltGray">
          <a:xfrm>
            <a:off x="7239000" y="594000"/>
            <a:ext cx="2306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dirty="0">
                <a:solidFill>
                  <a:srgbClr val="993300"/>
                </a:solidFill>
              </a:rPr>
              <a:t>12 Thrones?</a:t>
            </a:r>
          </a:p>
        </p:txBody>
      </p:sp>
      <p:sp>
        <p:nvSpPr>
          <p:cNvPr id="92175" name="Rectangle 15">
            <a:extLst>
              <a:ext uri="{FF2B5EF4-FFF2-40B4-BE49-F238E27FC236}">
                <a16:creationId xmlns:a16="http://schemas.microsoft.com/office/drawing/2014/main" id="{260EA178-3230-4679-A01A-4CAAC0849629}"/>
              </a:ext>
            </a:extLst>
          </p:cNvPr>
          <p:cNvSpPr>
            <a:spLocks noChangeArrowheads="1"/>
          </p:cNvSpPr>
          <p:nvPr/>
        </p:nvSpPr>
        <p:spPr bwMode="ltGray">
          <a:xfrm>
            <a:off x="5638801" y="60600"/>
            <a:ext cx="2157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dirty="0">
                <a:solidFill>
                  <a:srgbClr val="993300"/>
                </a:solidFill>
              </a:rPr>
              <a:t>24 Thrones</a:t>
            </a:r>
          </a:p>
        </p:txBody>
      </p:sp>
      <p:sp>
        <p:nvSpPr>
          <p:cNvPr id="92176" name="Text Box 16">
            <a:extLst>
              <a:ext uri="{FF2B5EF4-FFF2-40B4-BE49-F238E27FC236}">
                <a16:creationId xmlns:a16="http://schemas.microsoft.com/office/drawing/2014/main" id="{E6A8A48D-AE62-4CD3-8F72-8EDE79591DE4}"/>
              </a:ext>
            </a:extLst>
          </p:cNvPr>
          <p:cNvSpPr txBox="1">
            <a:spLocks noChangeArrowheads="1"/>
          </p:cNvSpPr>
          <p:nvPr/>
        </p:nvSpPr>
        <p:spPr bwMode="ltGray">
          <a:xfrm>
            <a:off x="1965326" y="6064251"/>
            <a:ext cx="83812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a:t>24 thrones MAY refer to 24 priests as found in</a:t>
            </a:r>
            <a:br>
              <a:rPr lang="en-US" altLang="en-US"/>
            </a:br>
            <a:r>
              <a:rPr lang="en-US" altLang="en-US"/>
              <a:t>I Chronicles 24:4 or to Old + New Covenants!</a:t>
            </a:r>
          </a:p>
        </p:txBody>
      </p:sp>
      <p:pic>
        <p:nvPicPr>
          <p:cNvPr id="3" name="Picture 2" descr="A close up of an animal&#10;&#10;Description automatically generated">
            <a:extLst>
              <a:ext uri="{FF2B5EF4-FFF2-40B4-BE49-F238E27FC236}">
                <a16:creationId xmlns:a16="http://schemas.microsoft.com/office/drawing/2014/main" id="{0FC4E557-2C52-40F1-84F9-E1E8A164146B}"/>
              </a:ext>
            </a:extLst>
          </p:cNvPr>
          <p:cNvPicPr>
            <a:picLocks noChangeAspect="1"/>
          </p:cNvPicPr>
          <p:nvPr/>
        </p:nvPicPr>
        <p:blipFill>
          <a:blip r:embed="rId2"/>
          <a:stretch>
            <a:fillRect/>
          </a:stretch>
        </p:blipFill>
        <p:spPr>
          <a:xfrm>
            <a:off x="0" y="1191290"/>
            <a:ext cx="12192000" cy="4899660"/>
          </a:xfrm>
          <a:prstGeom prst="rect">
            <a:avLst/>
          </a:prstGeom>
        </p:spPr>
      </p:pic>
      <p:sp>
        <p:nvSpPr>
          <p:cNvPr id="92177" name="Text Box 17">
            <a:extLst>
              <a:ext uri="{FF2B5EF4-FFF2-40B4-BE49-F238E27FC236}">
                <a16:creationId xmlns:a16="http://schemas.microsoft.com/office/drawing/2014/main" id="{1459D130-4990-4964-9421-5A0D30E6B444}"/>
              </a:ext>
            </a:extLst>
          </p:cNvPr>
          <p:cNvSpPr txBox="1">
            <a:spLocks noChangeArrowheads="1"/>
          </p:cNvSpPr>
          <p:nvPr/>
        </p:nvSpPr>
        <p:spPr bwMode="ltGray">
          <a:xfrm>
            <a:off x="1077291" y="2182504"/>
            <a:ext cx="21958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dirty="0"/>
              <a:t>12 heads of</a:t>
            </a:r>
            <a:br>
              <a:rPr lang="en-US" altLang="en-US" dirty="0"/>
            </a:br>
            <a:r>
              <a:rPr lang="en-US" altLang="en-US" dirty="0"/>
              <a:t>      tribes?</a:t>
            </a:r>
          </a:p>
        </p:txBody>
      </p:sp>
      <p:sp>
        <p:nvSpPr>
          <p:cNvPr id="92178" name="Text Box 18">
            <a:extLst>
              <a:ext uri="{FF2B5EF4-FFF2-40B4-BE49-F238E27FC236}">
                <a16:creationId xmlns:a16="http://schemas.microsoft.com/office/drawing/2014/main" id="{30E074A5-0ED7-4CD3-9CDC-25A614309E95}"/>
              </a:ext>
            </a:extLst>
          </p:cNvPr>
          <p:cNvSpPr txBox="1">
            <a:spLocks noChangeArrowheads="1"/>
          </p:cNvSpPr>
          <p:nvPr/>
        </p:nvSpPr>
        <p:spPr bwMode="ltGray">
          <a:xfrm>
            <a:off x="8918853" y="2369402"/>
            <a:ext cx="2389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pperplate Gothic Bold" panose="020E0705020206020404" pitchFamily="34" charset="0"/>
                <a:cs typeface="Times New Roman" panose="02020603050405020304" pitchFamily="18" charset="0"/>
              </a:defRPr>
            </a:lvl1pPr>
            <a:lvl2pPr marL="742950" indent="-285750">
              <a:defRPr sz="2400">
                <a:solidFill>
                  <a:schemeClr val="tx1"/>
                </a:solidFill>
                <a:latin typeface="Copperplate Gothic Bold" panose="020E0705020206020404" pitchFamily="34" charset="0"/>
                <a:cs typeface="Times New Roman" panose="02020603050405020304" pitchFamily="18" charset="0"/>
              </a:defRPr>
            </a:lvl2pPr>
            <a:lvl3pPr marL="1143000" indent="-228600">
              <a:defRPr sz="2400">
                <a:solidFill>
                  <a:schemeClr val="tx1"/>
                </a:solidFill>
                <a:latin typeface="Copperplate Gothic Bold" panose="020E0705020206020404" pitchFamily="34" charset="0"/>
                <a:cs typeface="Times New Roman" panose="02020603050405020304" pitchFamily="18" charset="0"/>
              </a:defRPr>
            </a:lvl3pPr>
            <a:lvl4pPr marL="1600200" indent="-228600">
              <a:defRPr sz="2400">
                <a:solidFill>
                  <a:schemeClr val="tx1"/>
                </a:solidFill>
                <a:latin typeface="Copperplate Gothic Bold" panose="020E0705020206020404" pitchFamily="34" charset="0"/>
                <a:cs typeface="Times New Roman" panose="02020603050405020304" pitchFamily="18" charset="0"/>
              </a:defRPr>
            </a:lvl4pPr>
            <a:lvl5pPr marL="2057400" indent="-228600">
              <a:defRPr sz="2400">
                <a:solidFill>
                  <a:schemeClr val="tx1"/>
                </a:solidFill>
                <a:latin typeface="Copperplate Gothic Bold" panose="020E07050202060204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Copperplate Gothic Bold" panose="020E0705020206020404" pitchFamily="34" charset="0"/>
                <a:cs typeface="Times New Roman" panose="02020603050405020304" pitchFamily="18" charset="0"/>
              </a:defRPr>
            </a:lvl9pPr>
          </a:lstStyle>
          <a:p>
            <a:pPr eaLnBrk="1" hangingPunct="1"/>
            <a:r>
              <a:rPr lang="en-US" altLang="en-US" dirty="0"/>
              <a:t>12 apostles?</a:t>
            </a:r>
          </a:p>
        </p:txBody>
      </p:sp>
    </p:spTree>
    <p:extLst>
      <p:ext uri="{BB962C8B-B14F-4D97-AF65-F5344CB8AC3E}">
        <p14:creationId xmlns:p14="http://schemas.microsoft.com/office/powerpoint/2010/main" val="152078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75"/>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92173"/>
                                        </p:tgtEl>
                                        <p:attrNameLst>
                                          <p:attrName>style.visibility</p:attrName>
                                        </p:attrNameLst>
                                      </p:cBhvr>
                                      <p:to>
                                        <p:strVal val="visible"/>
                                      </p:to>
                                    </p:set>
                                    <p:animEffect transition="in" filter="dissolve">
                                      <p:cBhvr>
                                        <p:cTn id="10" dur="500"/>
                                        <p:tgtEl>
                                          <p:spTgt spid="92173"/>
                                        </p:tgtEl>
                                      </p:cBhvr>
                                    </p:animEffect>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92174"/>
                                        </p:tgtEl>
                                        <p:attrNameLst>
                                          <p:attrName>style.visibility</p:attrName>
                                        </p:attrNameLst>
                                      </p:cBhvr>
                                      <p:to>
                                        <p:strVal val="visible"/>
                                      </p:to>
                                    </p:set>
                                    <p:animEffect transition="in" filter="dissolve">
                                      <p:cBhvr>
                                        <p:cTn id="14" dur="500"/>
                                        <p:tgtEl>
                                          <p:spTgt spid="9217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2176"/>
                                        </p:tgtEl>
                                        <p:attrNameLst>
                                          <p:attrName>style.visibility</p:attrName>
                                        </p:attrNameLst>
                                      </p:cBhvr>
                                      <p:to>
                                        <p:strVal val="visible"/>
                                      </p:to>
                                    </p:set>
                                    <p:animEffect transition="in" filter="checkerboard(across)">
                                      <p:cBhvr>
                                        <p:cTn id="19" dur="500"/>
                                        <p:tgtEl>
                                          <p:spTgt spid="9217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5" fill="hold" grpId="0" nodeType="clickEffect">
                                  <p:stCondLst>
                                    <p:cond delay="0"/>
                                  </p:stCondLst>
                                  <p:childTnLst>
                                    <p:set>
                                      <p:cBhvr>
                                        <p:cTn id="23" dur="1" fill="hold">
                                          <p:stCondLst>
                                            <p:cond delay="0"/>
                                          </p:stCondLst>
                                        </p:cTn>
                                        <p:tgtEl>
                                          <p:spTgt spid="92177"/>
                                        </p:tgtEl>
                                        <p:attrNameLst>
                                          <p:attrName>style.visibility</p:attrName>
                                        </p:attrNameLst>
                                      </p:cBhvr>
                                      <p:to>
                                        <p:strVal val="visible"/>
                                      </p:to>
                                    </p:set>
                                    <p:animEffect transition="in" filter="checkerboard(down)">
                                      <p:cBhvr>
                                        <p:cTn id="24" dur="500"/>
                                        <p:tgtEl>
                                          <p:spTgt spid="92177"/>
                                        </p:tgtEl>
                                      </p:cBhvr>
                                    </p:animEffect>
                                  </p:childTnLst>
                                </p:cTn>
                              </p:par>
                            </p:childTnLst>
                          </p:cTn>
                        </p:par>
                        <p:par>
                          <p:cTn id="25" fill="hold" nodeType="afterGroup">
                            <p:stCondLst>
                              <p:cond delay="500"/>
                            </p:stCondLst>
                            <p:childTnLst>
                              <p:par>
                                <p:cTn id="26" presetID="5" presetClass="entr" presetSubtype="5" fill="hold" grpId="0" nodeType="afterEffect">
                                  <p:stCondLst>
                                    <p:cond delay="1000"/>
                                  </p:stCondLst>
                                  <p:childTnLst>
                                    <p:set>
                                      <p:cBhvr>
                                        <p:cTn id="27" dur="1" fill="hold">
                                          <p:stCondLst>
                                            <p:cond delay="0"/>
                                          </p:stCondLst>
                                        </p:cTn>
                                        <p:tgtEl>
                                          <p:spTgt spid="92178"/>
                                        </p:tgtEl>
                                        <p:attrNameLst>
                                          <p:attrName>style.visibility</p:attrName>
                                        </p:attrNameLst>
                                      </p:cBhvr>
                                      <p:to>
                                        <p:strVal val="visible"/>
                                      </p:to>
                                    </p:set>
                                    <p:animEffect transition="in" filter="checkerboard(down)">
                                      <p:cBhvr>
                                        <p:cTn id="28" dur="500"/>
                                        <p:tgtEl>
                                          <p:spTgt spid="9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autoUpdateAnimBg="0"/>
      <p:bldP spid="92174" grpId="0" autoUpdateAnimBg="0"/>
      <p:bldP spid="92175" grpId="0" autoUpdateAnimBg="0"/>
      <p:bldP spid="92176" grpId="0" autoUpdateAnimBg="0"/>
      <p:bldP spid="92177" grpId="0" autoUpdateAnimBg="0"/>
      <p:bldP spid="92178" grpId="0" autoUpdateAnimBg="0"/>
    </p:bldLst>
  </p:timing>
</p:sld>
</file>

<file path=ppt/theme/theme1.xml><?xml version="1.0" encoding="utf-8"?>
<a:theme xmlns:a="http://schemas.openxmlformats.org/drawingml/2006/main" name="Office Theme">
  <a:themeElements>
    <a:clrScheme name="Custom 4">
      <a:dk1>
        <a:srgbClr val="000000"/>
      </a:dk1>
      <a:lt1>
        <a:srgbClr val="FFFFFF"/>
      </a:lt1>
      <a:dk2>
        <a:srgbClr val="705F57"/>
      </a:dk2>
      <a:lt2>
        <a:srgbClr val="EEE7DF"/>
      </a:lt2>
      <a:accent1>
        <a:srgbClr val="4D8680"/>
      </a:accent1>
      <a:accent2>
        <a:srgbClr val="ABDED7"/>
      </a:accent2>
      <a:accent3>
        <a:srgbClr val="B0988E"/>
      </a:accent3>
      <a:accent4>
        <a:srgbClr val="DBCBBE"/>
      </a:accent4>
      <a:accent5>
        <a:srgbClr val="BD8A77"/>
      </a:accent5>
      <a:accent6>
        <a:srgbClr val="65615D"/>
      </a:accent6>
      <a:hlink>
        <a:srgbClr val="000000"/>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272759_Animated title clouds_RVA_v3.potx" id="{A7254A96-7471-4D2A-83F1-D1D21EA144BA}" vid="{93766755-2683-4FFD-83F1-7D782A556B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559799C-8DAE-44F4-A213-D34C50E3A874}">
  <ds:schemaRefs>
    <ds:schemaRef ds:uri="http://schemas.microsoft.com/sharepoint/v3/contenttype/forms"/>
  </ds:schemaRefs>
</ds:datastoreItem>
</file>

<file path=customXml/itemProps2.xml><?xml version="1.0" encoding="utf-8"?>
<ds:datastoreItem xmlns:ds="http://schemas.openxmlformats.org/officeDocument/2006/customXml" ds:itemID="{780F9FD1-9FF5-40F2-8A28-768D53442F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A1106F-392F-431C-9C52-8DDF034A33B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Animated title clouds</Template>
  <TotalTime>0</TotalTime>
  <Words>551</Words>
  <Application>Microsoft Office PowerPoint</Application>
  <PresentationFormat>Widescreen</PresentationFormat>
  <Paragraphs>63</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Copperplate Gothic Bold</vt:lpstr>
      <vt:lpstr>Office Theme</vt:lpstr>
      <vt:lpstr>A Vision of Heaven</vt:lpstr>
      <vt:lpstr>Setting  the  Stage</vt:lpstr>
      <vt:lpstr>Door in Heaven</vt:lpstr>
      <vt:lpstr>Could This Be “The Rapture?”</vt:lpstr>
      <vt:lpstr>So Where Did The Idea Originate?</vt:lpstr>
      <vt:lpstr>The Eternal Present</vt:lpstr>
      <vt:lpstr>B. H. Carroll Sermon (19th c.)</vt:lpstr>
      <vt:lpstr> Glimpses of the Throne</vt:lpstr>
      <vt:lpstr>God’s Consistent Plan</vt:lpstr>
      <vt:lpstr>Important Symbolism</vt:lpstr>
      <vt:lpstr>God’s Judgment</vt:lpstr>
      <vt:lpstr> Glimpses of the Cherubim</vt:lpstr>
      <vt:lpstr>Cherubim, Throne, 24, Redeemed</vt:lpstr>
      <vt:lpstr> Holy Holy Holy</vt:lpstr>
      <vt:lpst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2020-04-24T19:13:22Z</dcterms:created>
  <dcterms:modified xsi:type="dcterms:W3CDTF">2020-05-01T23:39:22Z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