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61" r:id="rId6"/>
    <p:sldId id="260" r:id="rId7"/>
    <p:sldId id="259" r:id="rId8"/>
    <p:sldId id="270" r:id="rId9"/>
    <p:sldId id="262" r:id="rId10"/>
    <p:sldId id="263" r:id="rId11"/>
    <p:sldId id="264" r:id="rId12"/>
    <p:sldId id="272" r:id="rId13"/>
    <p:sldId id="265" r:id="rId14"/>
    <p:sldId id="271" r:id="rId15"/>
    <p:sldId id="274" r:id="rId16"/>
    <p:sldId id="275" r:id="rId17"/>
    <p:sldId id="273" r:id="rId18"/>
    <p:sldId id="258" r:id="rId19"/>
    <p:sldId id="276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926D9-CAD9-4898-A3B2-5DCEA92B8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18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New &amp; Improved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57A8A-2A9E-459D-89CD-71A1FDF7AF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Revelation 21:1-27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2D676-9FCE-485D-95B6-42D3EFBE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FE5FA-73B7-4165-903B-A7EF800CBE99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55433-C20D-46EF-8416-77A19EA3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EF818-2CAB-4D16-A8BC-F164C68E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6F60A-76F0-4C22-A0ED-747F12B70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5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A80A-8FA7-4450-BF0F-F0F62C9B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50BCB-E4BA-48DE-8EB7-5B3D62DB7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7CA85-17D7-45E9-9D3D-4181CBFF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FE5FA-73B7-4165-903B-A7EF800CBE99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0C98C-7EC6-4406-88D2-5C37A98D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8A481-6FD3-4C9A-AF27-6A1EC3B3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6F60A-76F0-4C22-A0ED-747F12B70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E4658A-1EDE-4A59-8550-DDEBC8870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97376-F993-47BE-9A0A-93EE2A3D3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284A8-F0CB-4926-AB8A-710B4DAD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FE5FA-73B7-4165-903B-A7EF800CBE99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01B18-98D6-44BC-8416-B26EC2AD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CCAC2-D934-4C27-931D-5C6266EF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6F60A-76F0-4C22-A0ED-747F12B70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6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C1974-19E8-45EF-BD3B-0D363E42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F9A9F-9F28-4920-9A5F-BD6FF9F86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4E630-4E37-46E3-BCCA-E504A329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FE5FA-73B7-4165-903B-A7EF800CBE99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346DC-F0AE-42C8-9C3A-79DCCCF1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BFC7B-F60E-41A9-8A13-AAEC50ED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6F60A-76F0-4C22-A0ED-747F12B70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0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E691E-8234-48AF-A4DC-B19E46817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3E4B4-2AE5-4282-894C-6008A23C4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535F9-59B1-485C-A595-7EF0348B2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FE5FA-73B7-4165-903B-A7EF800CBE99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60D3C-7ADA-460B-A70F-E8A4AB20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5D02A-CC4C-40EA-AF31-C1BF6514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6F60A-76F0-4C22-A0ED-747F12B70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2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2946-BF57-4548-97BF-303B89D2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D840E-2C31-400C-B76E-18A1BC1F9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1848A-9830-447A-82CF-FCBBB8BCC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07379-C874-4976-AD15-A883617E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FE5FA-73B7-4165-903B-A7EF800CBE99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DF3F4-FD9F-4DCA-8009-BF0B8482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28429-DE74-4A9A-9AD7-49BE6694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6F60A-76F0-4C22-A0ED-747F12B70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5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D82F-C2F9-4046-9878-B13B5DDF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9E5E-024B-4EC5-A814-35FD3F0F0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04C2D-56EA-4392-80A6-5EE1A64E9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1BD77-5FE5-488F-807C-DE376318B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88B61-5655-49D6-B741-7200E8E02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31E6E-54BD-43EC-9F41-958EF781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FE5FA-73B7-4165-903B-A7EF800CBE99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B2981C-5596-41DC-BB0A-D1446B4F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48835-50E6-4A8E-9EDC-12B7C162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6F60A-76F0-4C22-A0ED-747F12B70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D563-0B9B-403E-91CC-5890BA68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C7880-655A-4A7B-B642-74EFF9FB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FE5FA-73B7-4165-903B-A7EF800CBE99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58DD6-D96D-45BB-A82C-15B85F8A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A437F-CD5A-4A7E-949D-A7A9F8B4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6F60A-76F0-4C22-A0ED-747F12B70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4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DF62E-7B5C-4E34-B040-8E8595BE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FE5FA-73B7-4165-903B-A7EF800CBE99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B5FD3D-D029-4FA9-8A5C-52EC3639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1C3FE-FF8A-43E6-B8AD-86C6C463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6F60A-76F0-4C22-A0ED-747F12B70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9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0A53-3C63-4CA0-9ED3-88FE6C41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4D190-6E8E-4127-9F34-9571E933F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BC34C-A202-490A-95BE-A28C6B554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B8BFD-52B2-43C6-83CE-5A89E49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FE5FA-73B7-4165-903B-A7EF800CBE99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1A976-3302-425F-8488-CA7BDCBA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95A7E-51A1-4054-9FE0-4816ADA0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6F60A-76F0-4C22-A0ED-747F12B70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8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72BD-DD75-47F9-83C5-E59398FA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67FE-BD4E-4325-A42F-1CAE3C6F4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02C95-8D84-4489-A9C7-99A149B81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93C7A-ECE6-4AFA-86F0-58C6B5C8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FE5FA-73B7-4165-903B-A7EF800CBE99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47370-D93F-4BBF-BA01-0AEC58A2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E6D8D-FBE2-4E81-B167-34E19DE6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6F60A-76F0-4C22-A0ED-747F12B70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3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161FDBF-58EF-4E14-AD72-06AFB360BA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78E81C-AA35-4276-9E6C-6EA137C6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02BBA-644D-4F4A-A1A0-513F5D7CC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67A32-3E7C-440B-BD3E-6B9CD7F7A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FE5FA-73B7-4165-903B-A7EF800CBE99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EA596-F003-4B67-A326-BE4CEC22D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52B27-9511-450C-8781-85B1BCF65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6F60A-76F0-4C22-A0ED-747F12B70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7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2E6A-4200-45F9-BC87-B011FB28DB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F7B09-C005-425D-B31E-9B4DF3F1E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2196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8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/>
          <a:p>
            <a:r>
              <a:rPr lang="en-US" dirty="0"/>
              <a:t>Why Jerusalem? Psalms 14:7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80694"/>
            <a:ext cx="11887200" cy="4296611"/>
          </a:xfrm>
          <a:solidFill>
            <a:schemeClr val="tx2">
              <a:lumMod val="50000"/>
              <a:alpha val="86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dirty="0"/>
              <a:t>7) “Let Israel’s salvation come out of Zion!</a:t>
            </a:r>
            <a:br>
              <a:rPr lang="en-US" sz="4800" b="1" i="1" dirty="0"/>
            </a:br>
            <a:r>
              <a:rPr lang="en-US" sz="4800" b="1" i="1" dirty="0"/>
              <a:t>       When the Lord changes</a:t>
            </a:r>
            <a:br>
              <a:rPr lang="en-US" sz="4800" b="1" i="1" dirty="0"/>
            </a:br>
            <a:r>
              <a:rPr lang="en-US" sz="4800" b="1" i="1" dirty="0"/>
              <a:t>       his people’s circumstances</a:t>
            </a:r>
            <a:br>
              <a:rPr lang="en-US" sz="4800" b="1" i="1" dirty="0"/>
            </a:br>
            <a:r>
              <a:rPr lang="en-US" sz="4800" b="1" i="1" dirty="0"/>
              <a:t>       for the better,</a:t>
            </a:r>
            <a:br>
              <a:rPr lang="en-US" sz="4800" b="1" i="1" dirty="0"/>
            </a:br>
            <a:r>
              <a:rPr lang="en-US" sz="4800" b="1" i="1" dirty="0"/>
              <a:t>       Jacob will rejoice;</a:t>
            </a:r>
            <a:br>
              <a:rPr lang="en-US" sz="4800" b="1" i="1" dirty="0"/>
            </a:br>
            <a:r>
              <a:rPr lang="en-US" sz="4800" b="1" i="1" dirty="0"/>
              <a:t>       Israel will celebrate!”</a:t>
            </a:r>
          </a:p>
        </p:txBody>
      </p:sp>
    </p:spTree>
    <p:extLst>
      <p:ext uri="{BB962C8B-B14F-4D97-AF65-F5344CB8AC3E}">
        <p14:creationId xmlns:p14="http://schemas.microsoft.com/office/powerpoint/2010/main" val="1075804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Bride Perfectly Dressed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7001"/>
            <a:ext cx="3962400" cy="512611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24878"/>
            <a:ext cx="3556000" cy="5347372"/>
          </a:xfrm>
        </p:spPr>
      </p:pic>
    </p:spTree>
    <p:extLst>
      <p:ext uri="{BB962C8B-B14F-4D97-AF65-F5344CB8AC3E}">
        <p14:creationId xmlns:p14="http://schemas.microsoft.com/office/powerpoint/2010/main" val="354815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71DB64-CFCB-41E3-A8E9-650B56FB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 Revival Hymn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8A606-6D7A-4BCF-B6CD-F48A0F441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50000"/>
              <a:alpha val="86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3600" b="1" i="1" u="none" strike="noStrike" baseline="0" dirty="0">
                <a:latin typeface="Times-BoldItalic"/>
              </a:rPr>
              <a:t>Have you heard, have you heard of that sun-bright clime,</a:t>
            </a:r>
          </a:p>
          <a:p>
            <a:pPr marL="0" indent="0" algn="l">
              <a:buNone/>
            </a:pPr>
            <a:r>
              <a:rPr lang="en-US" sz="3600" b="1" i="1" u="none" strike="noStrike" baseline="0" dirty="0">
                <a:latin typeface="Times-BoldItalic"/>
              </a:rPr>
              <a:t>Undimmed by sorrow and unhurt by time;</a:t>
            </a:r>
          </a:p>
          <a:p>
            <a:pPr marL="0" indent="0" algn="l">
              <a:buNone/>
            </a:pPr>
            <a:r>
              <a:rPr lang="en-US" sz="3600" b="1" i="1" u="none" strike="noStrike" baseline="0" dirty="0">
                <a:latin typeface="Times-BoldItalic"/>
              </a:rPr>
              <a:t>Where age hath no power o’er fadeless frame:</a:t>
            </a:r>
          </a:p>
          <a:p>
            <a:pPr marL="0" indent="0" algn="l">
              <a:buNone/>
            </a:pPr>
            <a:r>
              <a:rPr lang="en-US" sz="3600" b="1" i="1" u="none" strike="noStrike" baseline="0" dirty="0">
                <a:latin typeface="Times-BoldItalic"/>
              </a:rPr>
              <a:t>Where the eye is fire, and the heart is flame;</a:t>
            </a:r>
          </a:p>
          <a:p>
            <a:pPr marL="0" indent="0" algn="l">
              <a:buNone/>
            </a:pPr>
            <a:r>
              <a:rPr lang="en-US" sz="3600" b="1" i="1" u="none" strike="noStrike" baseline="0" dirty="0">
                <a:latin typeface="Times-BoldItalic"/>
              </a:rPr>
              <a:t>Have you heard of that sun-bright clime?</a:t>
            </a:r>
            <a:endParaRPr lang="en-US" sz="3600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BB9900C-3F77-431B-997E-A4F17115A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684251" cy="47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6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12001" y="279400"/>
            <a:ext cx="4011084" cy="1162051"/>
          </a:xfrm>
        </p:spPr>
        <p:txBody>
          <a:bodyPr/>
          <a:lstStyle/>
          <a:p>
            <a:r>
              <a:rPr lang="en-US" dirty="0"/>
              <a:t>Word from the Throne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43" y="1701800"/>
            <a:ext cx="5334890" cy="4001168"/>
          </a:xfrm>
          <a:ln w="44450" cmpd="sng"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0" y="990600"/>
            <a:ext cx="6347327" cy="5201580"/>
          </a:xfrm>
          <a:solidFill>
            <a:schemeClr val="tx2">
              <a:lumMod val="50000"/>
              <a:alpha val="86000"/>
            </a:schemeClr>
          </a:solidFill>
        </p:spPr>
        <p:txBody>
          <a:bodyPr>
            <a:noAutofit/>
          </a:bodyPr>
          <a:lstStyle/>
          <a:p>
            <a:pPr marL="457189" indent="-457189">
              <a:buAutoNum type="arabicPeriod"/>
            </a:pPr>
            <a:r>
              <a:rPr lang="en-US" sz="2800" dirty="0"/>
              <a:t>God is now LIVING with humanity</a:t>
            </a:r>
            <a:br>
              <a:rPr lang="en-US" sz="2800" dirty="0"/>
            </a:br>
            <a:r>
              <a:rPr lang="en-US" sz="2800" dirty="0"/>
              <a:t>“accommodates to our inadequacy”</a:t>
            </a:r>
            <a:br>
              <a:rPr lang="en-US" sz="2800" dirty="0"/>
            </a:br>
            <a:r>
              <a:rPr lang="en-US" sz="2800" dirty="0"/>
              <a:t>“allows proximity and access”</a:t>
            </a:r>
          </a:p>
          <a:p>
            <a:pPr marL="457189" indent="-457189">
              <a:buAutoNum type="arabicPeriod"/>
            </a:pPr>
            <a:r>
              <a:rPr lang="en-US" sz="2800" dirty="0"/>
              <a:t>God’s presence guarantees comfort (no need for tears)</a:t>
            </a:r>
          </a:p>
          <a:p>
            <a:pPr marL="457189" indent="-457189">
              <a:buAutoNum type="arabicPeriod"/>
            </a:pPr>
            <a:r>
              <a:rPr lang="en-US" sz="2800" dirty="0"/>
              <a:t>God’s presence guarantees life </a:t>
            </a:r>
            <a:br>
              <a:rPr lang="en-US" sz="2800" dirty="0"/>
            </a:br>
            <a:r>
              <a:rPr lang="en-US" sz="2800" dirty="0"/>
              <a:t>(no need for death)</a:t>
            </a:r>
          </a:p>
          <a:p>
            <a:pPr marL="457189" indent="-457189">
              <a:buAutoNum type="arabicPeriod"/>
            </a:pPr>
            <a:r>
              <a:rPr lang="en-US" sz="2800" dirty="0"/>
              <a:t>God’s presence guarantees optimism (no grief/laments)</a:t>
            </a:r>
          </a:p>
          <a:p>
            <a:pPr marL="457189" indent="-457189">
              <a:buAutoNum type="arabicPeriod"/>
            </a:pPr>
            <a:r>
              <a:rPr lang="en-US" sz="2800" dirty="0"/>
              <a:t>God’s presence guarantees meaning (no drudgery)</a:t>
            </a:r>
          </a:p>
        </p:txBody>
      </p:sp>
    </p:spTree>
    <p:extLst>
      <p:ext uri="{BB962C8B-B14F-4D97-AF65-F5344CB8AC3E}">
        <p14:creationId xmlns:p14="http://schemas.microsoft.com/office/powerpoint/2010/main" val="300004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828CA8-44F6-4BED-B4A1-FC5B60D4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589"/>
            <a:ext cx="10515600" cy="741780"/>
          </a:xfrm>
        </p:spPr>
        <p:txBody>
          <a:bodyPr/>
          <a:lstStyle/>
          <a:p>
            <a:r>
              <a:rPr lang="en-US" dirty="0"/>
              <a:t>First Glimpse of God’s Promised Presence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3AE6FA-282C-4B23-B651-8559AA58B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59" y="1201936"/>
            <a:ext cx="8599829" cy="5335974"/>
          </a:xfrm>
        </p:spPr>
      </p:pic>
    </p:spTree>
    <p:extLst>
      <p:ext uri="{BB962C8B-B14F-4D97-AF65-F5344CB8AC3E}">
        <p14:creationId xmlns:p14="http://schemas.microsoft.com/office/powerpoint/2010/main" val="264759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indoor, book, shelf, table&#10;&#10;Description automatically generated">
            <a:extLst>
              <a:ext uri="{FF2B5EF4-FFF2-40B4-BE49-F238E27FC236}">
                <a16:creationId xmlns:a16="http://schemas.microsoft.com/office/drawing/2014/main" id="{E7FAAF3B-23BA-46E6-91CC-B82C53B024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2" y="1070811"/>
            <a:ext cx="5416470" cy="510615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8F811-2760-4B72-99B9-0567AFD48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9523" y="989413"/>
            <a:ext cx="5181600" cy="4879174"/>
          </a:xfrm>
          <a:solidFill>
            <a:schemeClr val="tx2">
              <a:lumMod val="50000"/>
              <a:alpha val="86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“The tops of the wall are laid out in twelve traffic lanes—and no guard rails. …Even with all twelve gates in use and dozens of Peter-deputized clerks at each gate and examination waived (since we all were caught up in the Rapture—guaranteed saved) we had to queue up quite a long time just to get registered in, receive temporary identifications, …”</a:t>
            </a:r>
            <a:br>
              <a:rPr lang="en-US" b="1" i="1" dirty="0"/>
            </a:br>
            <a:r>
              <a:rPr lang="en-US" b="1" i="1" dirty="0"/>
              <a:t>           </a:t>
            </a:r>
            <a:r>
              <a:rPr lang="en-US" b="1" dirty="0"/>
              <a:t>(p. 236)</a:t>
            </a:r>
          </a:p>
        </p:txBody>
      </p:sp>
    </p:spTree>
    <p:extLst>
      <p:ext uri="{BB962C8B-B14F-4D97-AF65-F5344CB8AC3E}">
        <p14:creationId xmlns:p14="http://schemas.microsoft.com/office/powerpoint/2010/main" val="1037534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CC12-1B72-48AC-85FA-62ECDFBA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10x Higher and ca. 100x Wider!</a:t>
            </a:r>
          </a:p>
        </p:txBody>
      </p:sp>
      <p:pic>
        <p:nvPicPr>
          <p:cNvPr id="5" name="Content Placeholder 4" descr="A view of a mountain&#10;&#10;Description automatically generated">
            <a:extLst>
              <a:ext uri="{FF2B5EF4-FFF2-40B4-BE49-F238E27FC236}">
                <a16:creationId xmlns:a16="http://schemas.microsoft.com/office/drawing/2014/main" id="{085A504E-6760-449A-9572-75E1B29E2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" y="2273968"/>
            <a:ext cx="11185867" cy="4114800"/>
          </a:xfrm>
        </p:spPr>
      </p:pic>
    </p:spTree>
    <p:extLst>
      <p:ext uri="{BB962C8B-B14F-4D97-AF65-F5344CB8AC3E}">
        <p14:creationId xmlns:p14="http://schemas.microsoft.com/office/powerpoint/2010/main" val="17755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1772-E8F9-42FE-A405-D7B015D5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73" y="98786"/>
            <a:ext cx="10515600" cy="1325563"/>
          </a:xfrm>
        </p:spPr>
        <p:txBody>
          <a:bodyPr/>
          <a:lstStyle/>
          <a:p>
            <a:r>
              <a:rPr lang="en-US" dirty="0"/>
              <a:t>Measurements of the Holy City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550FA7-E314-4E5D-9F0B-43BA1117A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0" y="1251284"/>
            <a:ext cx="10258199" cy="5279586"/>
          </a:xfrm>
        </p:spPr>
      </p:pic>
    </p:spTree>
    <p:extLst>
      <p:ext uri="{BB962C8B-B14F-4D97-AF65-F5344CB8AC3E}">
        <p14:creationId xmlns:p14="http://schemas.microsoft.com/office/powerpoint/2010/main" val="546090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7548"/>
            <a:ext cx="10515600" cy="1325563"/>
          </a:xfrm>
        </p:spPr>
        <p:txBody>
          <a:bodyPr/>
          <a:lstStyle/>
          <a:p>
            <a:r>
              <a:rPr lang="en-US" dirty="0"/>
              <a:t>New and Improved?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1600200"/>
            <a:ext cx="4978400" cy="5090525"/>
          </a:xfrm>
        </p:spPr>
      </p:pic>
      <p:sp>
        <p:nvSpPr>
          <p:cNvPr id="5" name="TextBox 4"/>
          <p:cNvSpPr txBox="1"/>
          <p:nvPr/>
        </p:nvSpPr>
        <p:spPr>
          <a:xfrm>
            <a:off x="9046478" y="1086494"/>
            <a:ext cx="2466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12 Gates of Pearls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9226" y="1599780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Jasper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81470" y="2092222"/>
            <a:ext cx="131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Sapphire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46478" y="2591518"/>
            <a:ext cx="166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Chalcedony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26220" y="3184340"/>
            <a:ext cx="123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Emerald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89707" y="4183222"/>
            <a:ext cx="1364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Sardonyx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88529" y="4862129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Carnelian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1576217"/>
            <a:ext cx="1465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Chrysolite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201" y="2209801"/>
            <a:ext cx="844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Beryl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200" y="2712108"/>
            <a:ext cx="91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Topaz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1115" y="3444540"/>
            <a:ext cx="1754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Chrysoprase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344" y="4172860"/>
            <a:ext cx="107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Jacinth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0389" y="4862129"/>
            <a:ext cx="1412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Amethyst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978400" y="1498600"/>
            <a:ext cx="4125477" cy="2540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1"/>
          </p:cNvCxnSpPr>
          <p:nvPr/>
        </p:nvCxnSpPr>
        <p:spPr>
          <a:xfrm flipH="1">
            <a:off x="5892801" y="1830613"/>
            <a:ext cx="3226425" cy="271367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994400" y="2406782"/>
            <a:ext cx="3052077" cy="2466129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994400" y="2793939"/>
            <a:ext cx="3052077" cy="237173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994400" y="3478760"/>
            <a:ext cx="3007877" cy="188064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1"/>
          </p:cNvCxnSpPr>
          <p:nvPr/>
        </p:nvCxnSpPr>
        <p:spPr>
          <a:xfrm flipH="1">
            <a:off x="5892801" y="4414055"/>
            <a:ext cx="3196906" cy="114854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1"/>
          </p:cNvCxnSpPr>
          <p:nvPr/>
        </p:nvCxnSpPr>
        <p:spPr>
          <a:xfrm flipH="1">
            <a:off x="5994401" y="5092962"/>
            <a:ext cx="3094128" cy="571239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54277" y="1896717"/>
            <a:ext cx="3636923" cy="397068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15037" y="2493931"/>
            <a:ext cx="4176163" cy="3576669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4" idx="3"/>
          </p:cNvCxnSpPr>
          <p:nvPr/>
        </p:nvCxnSpPr>
        <p:spPr>
          <a:xfrm>
            <a:off x="1625874" y="2942941"/>
            <a:ext cx="4266926" cy="322926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275712" y="3936981"/>
            <a:ext cx="3617088" cy="2336819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6" idx="3"/>
          </p:cNvCxnSpPr>
          <p:nvPr/>
        </p:nvCxnSpPr>
        <p:spPr>
          <a:xfrm>
            <a:off x="1881203" y="4403693"/>
            <a:ext cx="3909997" cy="197170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258912" y="5257800"/>
            <a:ext cx="3633888" cy="12192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9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1C98-87C1-4D39-BC5C-6239F392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160588"/>
            <a:ext cx="10515600" cy="1325563"/>
          </a:xfrm>
        </p:spPr>
        <p:txBody>
          <a:bodyPr/>
          <a:lstStyle/>
          <a:p>
            <a:r>
              <a:rPr lang="en-US" dirty="0"/>
              <a:t>Concepts of the City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D6DAC9-2AC6-4EBB-B189-D9FD1A393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1347498"/>
            <a:ext cx="11270826" cy="5145378"/>
          </a:xfrm>
        </p:spPr>
      </p:pic>
    </p:spTree>
    <p:extLst>
      <p:ext uri="{BB962C8B-B14F-4D97-AF65-F5344CB8AC3E}">
        <p14:creationId xmlns:p14="http://schemas.microsoft.com/office/powerpoint/2010/main" val="417390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6C3C-994E-47E4-BF49-76307BE6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r>
              <a:rPr lang="en-US" dirty="0"/>
              <a:t>Relationships?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FDBF-A6CE-4255-9C3C-662F12C5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203649"/>
            <a:ext cx="11092543" cy="4973314"/>
          </a:xfrm>
          <a:solidFill>
            <a:schemeClr val="accent1">
              <a:lumMod val="50000"/>
              <a:alpha val="86000"/>
            </a:schemeClr>
          </a:solidFill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/>
              <a:t>Is there are relationship between Matthew 24 and </a:t>
            </a:r>
            <a:br>
              <a:rPr lang="en-US" sz="3200" dirty="0"/>
            </a:br>
            <a:r>
              <a:rPr lang="en-US" sz="3200" dirty="0"/>
              <a:t>Revelation 6?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YES! Matthew 24:29 is the same symbolism/events as </a:t>
            </a:r>
            <a:br>
              <a:rPr lang="en-US" sz="3200" dirty="0"/>
            </a:br>
            <a:r>
              <a:rPr lang="en-US" sz="3200" dirty="0"/>
              <a:t>Revelation 6:13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AND takes place before the symbolism events of Rev. 19:11-16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WHICH IS BEFORE Revelation 20:4-6, 12-15 equivalent to the gathering in Matthew 24:30-31 and 1 Thessalonians 4:15-18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WHICH IS in agreement with 1 Corinthians 15:24-27, 51-53</a:t>
            </a:r>
          </a:p>
        </p:txBody>
      </p:sp>
    </p:spTree>
    <p:extLst>
      <p:ext uri="{BB962C8B-B14F-4D97-AF65-F5344CB8AC3E}">
        <p14:creationId xmlns:p14="http://schemas.microsoft.com/office/powerpoint/2010/main" val="374232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/>
          <a:p>
            <a:r>
              <a:rPr lang="en-US" dirty="0"/>
              <a:t>Wrong Direction (v. 8)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"/>
            <a:ext cx="11133320" cy="7771399"/>
          </a:xfrm>
        </p:spPr>
      </p:pic>
    </p:spTree>
    <p:extLst>
      <p:ext uri="{BB962C8B-B14F-4D97-AF65-F5344CB8AC3E}">
        <p14:creationId xmlns:p14="http://schemas.microsoft.com/office/powerpoint/2010/main" val="27350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703C-7C94-4654-9AC8-ACDA1C7D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894"/>
            <a:ext cx="10515600" cy="934286"/>
          </a:xfrm>
        </p:spPr>
        <p:txBody>
          <a:bodyPr/>
          <a:lstStyle/>
          <a:p>
            <a:r>
              <a:rPr lang="en-US" dirty="0"/>
              <a:t>Heaven and Earth 2.0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BE8DDD-EB06-4EE9-A0C6-0ECE8D19D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1301860"/>
            <a:ext cx="10824411" cy="5067608"/>
          </a:xfrm>
        </p:spPr>
      </p:pic>
    </p:spTree>
    <p:extLst>
      <p:ext uri="{BB962C8B-B14F-4D97-AF65-F5344CB8AC3E}">
        <p14:creationId xmlns:p14="http://schemas.microsoft.com/office/powerpoint/2010/main" val="125785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905000"/>
            <a:ext cx="5486400" cy="41452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Radical Reset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" y="1905000"/>
            <a:ext cx="6435367" cy="4267200"/>
          </a:xfrm>
        </p:spPr>
      </p:pic>
    </p:spTree>
    <p:extLst>
      <p:ext uri="{BB962C8B-B14F-4D97-AF65-F5344CB8AC3E}">
        <p14:creationId xmlns:p14="http://schemas.microsoft.com/office/powerpoint/2010/main" val="110659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0200"/>
            <a:ext cx="10972800" cy="1143000"/>
          </a:xfrm>
        </p:spPr>
        <p:txBody>
          <a:bodyPr/>
          <a:lstStyle/>
          <a:p>
            <a:r>
              <a:rPr lang="en-US" dirty="0"/>
              <a:t>Isaiah’s 66:13, 22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75873" y="1314116"/>
            <a:ext cx="8726905" cy="446104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/>
              <a:t>13) “As a mother comforts her child,</a:t>
            </a:r>
            <a:br>
              <a:rPr lang="en-US" sz="3600" b="1" i="1" dirty="0"/>
            </a:br>
            <a:r>
              <a:rPr lang="en-US" sz="3600" b="1" i="1" dirty="0"/>
              <a:t> so I will comfort you:</a:t>
            </a:r>
            <a:br>
              <a:rPr lang="en-US" sz="3600" b="1" i="1" dirty="0"/>
            </a:br>
            <a:r>
              <a:rPr lang="en-US" sz="3600" b="1" i="1" dirty="0"/>
              <a:t> in Jerusalem you will be comforted.”</a:t>
            </a:r>
          </a:p>
          <a:p>
            <a:pPr marL="0" indent="0">
              <a:buNone/>
            </a:pPr>
            <a:r>
              <a:rPr lang="en-US" sz="3600" b="1" i="1" dirty="0"/>
              <a:t>22) “As the new heavens </a:t>
            </a:r>
            <a:br>
              <a:rPr lang="en-US" sz="3600" b="1" i="1" dirty="0"/>
            </a:br>
            <a:r>
              <a:rPr lang="en-US" sz="3600" b="1" i="1" dirty="0"/>
              <a:t> and the new earth that I’m making</a:t>
            </a:r>
            <a:br>
              <a:rPr lang="en-US" sz="3600" b="1" i="1" dirty="0"/>
            </a:br>
            <a:r>
              <a:rPr lang="en-US" sz="3600" b="1" i="1" dirty="0"/>
              <a:t> will endure before me, says the Lord,</a:t>
            </a:r>
            <a:br>
              <a:rPr lang="en-US" sz="3600" b="1" i="1" dirty="0"/>
            </a:br>
            <a:r>
              <a:rPr lang="en-US" sz="3600" b="1" i="1" dirty="0"/>
              <a:t> so you descendants</a:t>
            </a:r>
            <a:br>
              <a:rPr lang="en-US" sz="3600" b="1" i="1" dirty="0"/>
            </a:br>
            <a:r>
              <a:rPr lang="en-US" sz="3600" b="1" i="1" dirty="0"/>
              <a:t> and your name will endure.”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BB092A-16F5-445B-B615-82467B3CD86A}"/>
              </a:ext>
            </a:extLst>
          </p:cNvPr>
          <p:cNvSpPr/>
          <p:nvPr/>
        </p:nvSpPr>
        <p:spPr>
          <a:xfrm>
            <a:off x="3549315" y="2869011"/>
            <a:ext cx="2971800" cy="63767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9001"/>
          </a:xfrm>
        </p:spPr>
        <p:txBody>
          <a:bodyPr/>
          <a:lstStyle/>
          <a:p>
            <a:r>
              <a:rPr lang="en-US" dirty="0"/>
              <a:t>Sea = Chaos, Erosion, Threat, but…</a:t>
            </a:r>
            <a:br>
              <a:rPr lang="en-US" dirty="0"/>
            </a:br>
            <a:r>
              <a:rPr lang="en-US" dirty="0"/>
              <a:t>   …consider this 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6736"/>
            <a:ext cx="6333223" cy="28448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99" y="2566736"/>
            <a:ext cx="5892800" cy="417764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F99B36-CB65-4F91-87DD-22509E70A35F}"/>
              </a:ext>
            </a:extLst>
          </p:cNvPr>
          <p:cNvSpPr txBox="1">
            <a:spLocks/>
          </p:cNvSpPr>
          <p:nvPr/>
        </p:nvSpPr>
        <p:spPr>
          <a:xfrm>
            <a:off x="72492" y="5411536"/>
            <a:ext cx="6126746" cy="1476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John was on the Island of Patmos. WHAT</a:t>
            </a:r>
            <a:br>
              <a:rPr lang="en-US" sz="2800" dirty="0"/>
            </a:br>
            <a:r>
              <a:rPr lang="en-US" sz="2800" dirty="0"/>
              <a:t>separated him from the churches and</a:t>
            </a:r>
            <a:br>
              <a:rPr lang="en-US" sz="2800" dirty="0"/>
            </a:br>
            <a:r>
              <a:rPr lang="en-US" sz="2800" dirty="0"/>
              <a:t>Christian fellowship?</a:t>
            </a:r>
          </a:p>
        </p:txBody>
      </p:sp>
    </p:spTree>
    <p:extLst>
      <p:ext uri="{BB962C8B-B14F-4D97-AF65-F5344CB8AC3E}">
        <p14:creationId xmlns:p14="http://schemas.microsoft.com/office/powerpoint/2010/main" val="21336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72716" y="20721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67" dirty="0"/>
              <a:t>And Why Is There No Sea?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C9774-3B2A-430D-8405-9621E39AE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137" y="2198603"/>
            <a:ext cx="5181600" cy="3155449"/>
          </a:xfrm>
          <a:solidFill>
            <a:schemeClr val="tx2">
              <a:lumMod val="50000"/>
              <a:alpha val="86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/>
              <a:t>“But the wicked are like a troubled sea, </a:t>
            </a:r>
            <a:br>
              <a:rPr lang="en-US" sz="3600" b="1" i="1" dirty="0"/>
            </a:br>
            <a:r>
              <a:rPr lang="en-US" sz="3600" b="1" i="1" dirty="0"/>
              <a:t>a sea that cannot rest,</a:t>
            </a:r>
            <a:br>
              <a:rPr lang="en-US" sz="3600" b="1" i="1" dirty="0"/>
            </a:br>
            <a:r>
              <a:rPr lang="en-US" sz="3600" b="1" i="1" dirty="0"/>
              <a:t>whose troubled waters cast up mud and filth.”</a:t>
            </a:r>
            <a:r>
              <a:rPr lang="en-US" sz="3600" dirty="0"/>
              <a:t> Isaiah 57:20 NEB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2F7D8-675C-4E2D-8329-F9CED7D47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516" y="2306888"/>
            <a:ext cx="5181600" cy="2938880"/>
          </a:xfrm>
          <a:solidFill>
            <a:schemeClr val="tx2">
              <a:lumMod val="50000"/>
              <a:alpha val="86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/>
              <a:t>“…sending you down to the pit to die,</a:t>
            </a:r>
            <a:br>
              <a:rPr lang="en-US" sz="3600" b="1" i="1" dirty="0"/>
            </a:br>
            <a:r>
              <a:rPr lang="en-US" sz="3600" b="1" i="1" dirty="0"/>
              <a:t>a death of disgrace on the high seas.”</a:t>
            </a:r>
            <a:br>
              <a:rPr lang="en-US" sz="3600" dirty="0"/>
            </a:br>
            <a:r>
              <a:rPr lang="en-US" sz="3600" dirty="0"/>
              <a:t>Ezekiel 28:8</a:t>
            </a:r>
          </a:p>
        </p:txBody>
      </p:sp>
    </p:spTree>
    <p:extLst>
      <p:ext uri="{BB962C8B-B14F-4D97-AF65-F5344CB8AC3E}">
        <p14:creationId xmlns:p14="http://schemas.microsoft.com/office/powerpoint/2010/main" val="120520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17A2B6-82E9-4CC9-A809-D761A3981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95" y="293952"/>
            <a:ext cx="7609616" cy="6270095"/>
          </a:xfrm>
        </p:spPr>
      </p:pic>
    </p:spTree>
    <p:extLst>
      <p:ext uri="{BB962C8B-B14F-4D97-AF65-F5344CB8AC3E}">
        <p14:creationId xmlns:p14="http://schemas.microsoft.com/office/powerpoint/2010/main" val="24756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5"/>
            <a:ext cx="10972800" cy="1143000"/>
          </a:xfrm>
        </p:spPr>
        <p:txBody>
          <a:bodyPr/>
          <a:lstStyle/>
          <a:p>
            <a:r>
              <a:rPr lang="en-US" dirty="0"/>
              <a:t>Why Jerusalem? Joel 2:32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50000"/>
              <a:alpha val="86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dirty="0"/>
              <a:t>32) “But everyone who calls on the Lord’s name will be saved; for on Mount Zion and in Jerusalem there will be security, as the Lord has promised; and in Jerusalem, the Lord will summon those who survive.”</a:t>
            </a:r>
          </a:p>
        </p:txBody>
      </p:sp>
    </p:spTree>
    <p:extLst>
      <p:ext uri="{BB962C8B-B14F-4D97-AF65-F5344CB8AC3E}">
        <p14:creationId xmlns:p14="http://schemas.microsoft.com/office/powerpoint/2010/main" val="250019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E105CFA-BB53-47C5-A8E3-6636C2114953}" vid="{B5978AC3-812C-49F3-8AB9-42E607A5A5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morning_horizon</Template>
  <TotalTime>441</TotalTime>
  <Words>583</Words>
  <Application>Microsoft Office PowerPoint</Application>
  <PresentationFormat>Widescreen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Times-BoldItalic</vt:lpstr>
      <vt:lpstr>Arial</vt:lpstr>
      <vt:lpstr>Calibri</vt:lpstr>
      <vt:lpstr>Calibri Light</vt:lpstr>
      <vt:lpstr>Office Theme</vt:lpstr>
      <vt:lpstr>PowerPoint Presentation</vt:lpstr>
      <vt:lpstr>Relationships?</vt:lpstr>
      <vt:lpstr>Heaven and Earth 2.0</vt:lpstr>
      <vt:lpstr>Radical Reset</vt:lpstr>
      <vt:lpstr>Isaiah’s 66:13, 22</vt:lpstr>
      <vt:lpstr>Sea = Chaos, Erosion, Threat, but…    …consider this …</vt:lpstr>
      <vt:lpstr>PowerPoint Presentation</vt:lpstr>
      <vt:lpstr>PowerPoint Presentation</vt:lpstr>
      <vt:lpstr>Why Jerusalem? Joel 2:32</vt:lpstr>
      <vt:lpstr>Why Jerusalem? Psalms 14:7</vt:lpstr>
      <vt:lpstr>A Bride Perfectly Dressed</vt:lpstr>
      <vt:lpstr>Tent Revival Hymn</vt:lpstr>
      <vt:lpstr>Word from the Throne</vt:lpstr>
      <vt:lpstr>First Glimpse of God’s Promised Presence</vt:lpstr>
      <vt:lpstr>PowerPoint Presentation</vt:lpstr>
      <vt:lpstr>10x Higher and ca. 100x Wider!</vt:lpstr>
      <vt:lpstr>Measurements of the Holy City</vt:lpstr>
      <vt:lpstr>New and Improved?</vt:lpstr>
      <vt:lpstr>Concepts of the City</vt:lpstr>
      <vt:lpstr>Wrong Direction (v. 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 Wilson</dc:creator>
  <cp:lastModifiedBy>Johnny Wilson</cp:lastModifiedBy>
  <cp:revision>24</cp:revision>
  <dcterms:created xsi:type="dcterms:W3CDTF">2020-08-21T18:56:26Z</dcterms:created>
  <dcterms:modified xsi:type="dcterms:W3CDTF">2020-08-22T02:18:25Z</dcterms:modified>
</cp:coreProperties>
</file>