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2"/>
  </p:notesMasterIdLst>
  <p:handoutMasterIdLst>
    <p:handoutMasterId r:id="rId33"/>
  </p:handoutMasterIdLst>
  <p:sldIdLst>
    <p:sldId id="268" r:id="rId5"/>
    <p:sldId id="271" r:id="rId6"/>
    <p:sldId id="275" r:id="rId7"/>
    <p:sldId id="283" r:id="rId8"/>
    <p:sldId id="269" r:id="rId9"/>
    <p:sldId id="287" r:id="rId10"/>
    <p:sldId id="284" r:id="rId11"/>
    <p:sldId id="278" r:id="rId12"/>
    <p:sldId id="277" r:id="rId13"/>
    <p:sldId id="279" r:id="rId14"/>
    <p:sldId id="262" r:id="rId15"/>
    <p:sldId id="288" r:id="rId16"/>
    <p:sldId id="285" r:id="rId17"/>
    <p:sldId id="289" r:id="rId18"/>
    <p:sldId id="286" r:id="rId19"/>
    <p:sldId id="280" r:id="rId20"/>
    <p:sldId id="272" r:id="rId21"/>
    <p:sldId id="281" r:id="rId22"/>
    <p:sldId id="274" r:id="rId23"/>
    <p:sldId id="282" r:id="rId24"/>
    <p:sldId id="273" r:id="rId25"/>
    <p:sldId id="290" r:id="rId26"/>
    <p:sldId id="291" r:id="rId27"/>
    <p:sldId id="292" r:id="rId28"/>
    <p:sldId id="293" r:id="rId29"/>
    <p:sldId id="295"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5" autoAdjust="0"/>
  </p:normalViewPr>
  <p:slideViewPr>
    <p:cSldViewPr snapToGrid="0">
      <p:cViewPr varScale="1">
        <p:scale>
          <a:sx n="99" d="100"/>
          <a:sy n="99" d="100"/>
        </p:scale>
        <p:origin x="90" y="2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5/15/2020</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5/15/2020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t>5/15/2020</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Click to 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984B7D2A-0DF8-424B-9572-B79AEBB2D9DC}" type="datetimeFigureOut">
              <a:rPr lang="en-US" noProof="0" smtClean="0"/>
              <a:t>5/15/2020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t>5/15/2020</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id="{FC7E2CCC-C53E-454B-9DE0-F2484BA0FF9D}"/>
              </a:ext>
              <a:ext uri="{C183D7F6-B498-43B3-948B-1728B52AA6E4}">
                <adec:decorative xmlns:adec="http://schemas.microsoft.com/office/drawing/2017/decorative"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p:txBody>
          <a:bodyPr/>
          <a:lstStyle/>
          <a:p>
            <a:r>
              <a:rPr lang="en-US" dirty="0"/>
              <a:t>Seven seals of Revelation 6 (Then, been, when)</a:t>
            </a:r>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p:txBody>
          <a:bodyPr/>
          <a:lstStyle/>
          <a:p>
            <a:r>
              <a:rPr lang="en-US" dirty="0"/>
              <a:t>Are we waiting or remembering?</a:t>
            </a:r>
          </a:p>
          <a:p>
            <a:endParaRPr lang="en-US" dirty="0"/>
          </a:p>
          <a:p>
            <a:endParaRPr lang="en-US" dirty="0"/>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93792" y="136380"/>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313024" y="1167627"/>
            <a:ext cx="3138056" cy="1260000"/>
          </a:xfrm>
        </p:spPr>
        <p:txBody>
          <a:bodyPr/>
          <a:lstStyle/>
          <a:p>
            <a:r>
              <a:rPr lang="en-US" sz="2800" dirty="0"/>
              <a:t>Campaign Under </a:t>
            </a:r>
            <a:r>
              <a:rPr lang="en-US" sz="2800" dirty="0" err="1">
                <a:solidFill>
                  <a:schemeClr val="accent3">
                    <a:lumMod val="60000"/>
                    <a:lumOff val="40000"/>
                  </a:schemeClr>
                </a:solidFill>
              </a:rPr>
              <a:t>domitian</a:t>
            </a:r>
            <a:endParaRPr lang="en-US" sz="2800" dirty="0">
              <a:solidFill>
                <a:schemeClr val="accent3">
                  <a:lumMod val="60000"/>
                  <a:lumOff val="40000"/>
                </a:schemeClr>
              </a:solidFill>
            </a:endParaRP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46763" y="2530977"/>
            <a:ext cx="3643744" cy="3798794"/>
          </a:xfrm>
        </p:spPr>
        <p:txBody>
          <a:bodyPr>
            <a:normAutofit fontScale="85000" lnSpcReduction="20000"/>
          </a:bodyPr>
          <a:lstStyle/>
          <a:p>
            <a:pPr algn="l"/>
            <a:r>
              <a:rPr lang="en-US" sz="4000" dirty="0"/>
              <a:t>In 88, </a:t>
            </a:r>
            <a:r>
              <a:rPr lang="en-US" sz="4000" dirty="0" err="1"/>
              <a:t>Tettius</a:t>
            </a:r>
            <a:r>
              <a:rPr lang="en-US" sz="4000" dirty="0"/>
              <a:t> </a:t>
            </a:r>
            <a:r>
              <a:rPr lang="en-US" sz="4000" dirty="0" err="1"/>
              <a:t>Iulianis</a:t>
            </a:r>
            <a:r>
              <a:rPr lang="en-US" sz="4000" dirty="0"/>
              <a:t> crossed the Danube at </a:t>
            </a:r>
            <a:r>
              <a:rPr lang="en-US" sz="4000" dirty="0" err="1"/>
              <a:t>Drobeta</a:t>
            </a:r>
            <a:r>
              <a:rPr lang="en-US" sz="4000" dirty="0"/>
              <a:t> and defeated </a:t>
            </a:r>
            <a:r>
              <a:rPr lang="en-US" sz="4000" dirty="0" err="1"/>
              <a:t>Decebalus</a:t>
            </a:r>
            <a:r>
              <a:rPr lang="en-US" sz="4000" dirty="0"/>
              <a:t> at first Battle of </a:t>
            </a:r>
            <a:r>
              <a:rPr lang="en-US" sz="4000" dirty="0" err="1"/>
              <a:t>Tapae</a:t>
            </a:r>
            <a:endParaRPr lang="en-US" sz="4000" dirty="0"/>
          </a:p>
          <a:p>
            <a:endParaRPr lang="en-US" dirty="0"/>
          </a:p>
          <a:p>
            <a:endParaRPr lang="en-US" dirty="0"/>
          </a:p>
          <a:p>
            <a:r>
              <a:rPr lang="en-US" dirty="0"/>
              <a:t> </a:t>
            </a:r>
          </a:p>
        </p:txBody>
      </p:sp>
      <p:pic>
        <p:nvPicPr>
          <p:cNvPr id="8" name="Content Placeholder 7" descr="A picture containing text, map&#10;&#10;Description automatically generated">
            <a:extLst>
              <a:ext uri="{FF2B5EF4-FFF2-40B4-BE49-F238E27FC236}">
                <a16:creationId xmlns:a16="http://schemas.microsoft.com/office/drawing/2014/main" id="{7A473EAD-CEF4-4CFD-A508-6E50C87C5F6F}"/>
              </a:ext>
            </a:extLst>
          </p:cNvPr>
          <p:cNvPicPr>
            <a:picLocks noGrp="1" noChangeAspect="1"/>
          </p:cNvPicPr>
          <p:nvPr>
            <p:ph idx="1"/>
          </p:nvPr>
        </p:nvPicPr>
        <p:blipFill>
          <a:blip r:embed="rId3"/>
          <a:stretch>
            <a:fillRect/>
          </a:stretch>
        </p:blipFill>
        <p:spPr>
          <a:xfrm>
            <a:off x="3690507" y="-29537"/>
            <a:ext cx="8501494" cy="6887538"/>
          </a:xfrm>
        </p:spPr>
      </p:pic>
      <p:cxnSp>
        <p:nvCxnSpPr>
          <p:cNvPr id="12" name="Straight Arrow Connector 11">
            <a:extLst>
              <a:ext uri="{FF2B5EF4-FFF2-40B4-BE49-F238E27FC236}">
                <a16:creationId xmlns:a16="http://schemas.microsoft.com/office/drawing/2014/main" id="{2D86BBD5-C271-4D5C-81F9-64BC0DE758E2}"/>
              </a:ext>
            </a:extLst>
          </p:cNvPr>
          <p:cNvCxnSpPr>
            <a:cxnSpLocks/>
          </p:cNvCxnSpPr>
          <p:nvPr/>
        </p:nvCxnSpPr>
        <p:spPr>
          <a:xfrm flipV="1">
            <a:off x="7941254" y="2895601"/>
            <a:ext cx="219073" cy="1163781"/>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66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423513" y="67584"/>
            <a:ext cx="7153323" cy="1260000"/>
          </a:xfrm>
        </p:spPr>
        <p:txBody>
          <a:bodyPr/>
          <a:lstStyle/>
          <a:p>
            <a:r>
              <a:rPr lang="en-US" dirty="0" err="1"/>
              <a:t>Decebalus</a:t>
            </a:r>
            <a:r>
              <a:rPr lang="en-US" dirty="0"/>
              <a:t> -- last king of </a:t>
            </a:r>
            <a:r>
              <a:rPr lang="en-US" dirty="0" err="1"/>
              <a:t>dacia</a:t>
            </a:r>
            <a:endParaRPr lang="en-US" dirty="0"/>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423513" y="866235"/>
            <a:ext cx="7272688" cy="5804071"/>
          </a:xfrm>
        </p:spPr>
        <p:txBody>
          <a:bodyPr>
            <a:normAutofit fontScale="92500" lnSpcReduction="20000"/>
          </a:bodyPr>
          <a:lstStyle/>
          <a:p>
            <a:endParaRPr lang="en-US" dirty="0"/>
          </a:p>
          <a:p>
            <a:r>
              <a:rPr lang="en-US" sz="2800" dirty="0" err="1"/>
              <a:t>Decebalus</a:t>
            </a:r>
            <a:r>
              <a:rPr lang="en-US" sz="2800" dirty="0"/>
              <a:t>, the Dacian king, approved himself a rival not unworthy of Trajan ; nor did he despair of his own and the public fortune, till, by the confession of </a:t>
            </a:r>
            <a:r>
              <a:rPr lang="en-US" sz="2800" dirty="0" err="1"/>
              <a:t>llis</a:t>
            </a:r>
            <a:r>
              <a:rPr lang="en-US" sz="2800" dirty="0"/>
              <a:t> enemies, he had exhausted every resource both of valor and policy.18 This memorable war, with a very short suspension of hostilities, lasted five years; and as the emperor could exert, without control, the Whole force of the state, it was terminated by an absolute submission of the barbarians.</a:t>
            </a:r>
            <a:r>
              <a:rPr lang="en-US" sz="2800" baseline="30000" dirty="0"/>
              <a:t>17 </a:t>
            </a:r>
            <a:r>
              <a:rPr lang="en-US" sz="2800" dirty="0"/>
              <a:t>The new province of Dacia, which formed a second exception to the precept of Augustus, was </a:t>
            </a:r>
            <a:r>
              <a:rPr lang="en-US" sz="2800" dirty="0" err="1"/>
              <a:t>abou</a:t>
            </a:r>
            <a:r>
              <a:rPr lang="en-US" sz="2800" dirty="0"/>
              <a:t>~ thirteen hundred miles in circumference. Its natural boundaries were the </a:t>
            </a:r>
            <a:r>
              <a:rPr lang="en-US" sz="2800" dirty="0" err="1"/>
              <a:t>Niester</a:t>
            </a:r>
            <a:r>
              <a:rPr lang="en-US" sz="2800" dirty="0"/>
              <a:t>, 'the </a:t>
            </a:r>
            <a:r>
              <a:rPr lang="en-US" sz="2800" dirty="0" err="1"/>
              <a:t>Teyss</a:t>
            </a:r>
            <a:r>
              <a:rPr lang="en-US" sz="2800" dirty="0"/>
              <a:t> or </a:t>
            </a:r>
            <a:r>
              <a:rPr lang="en-US" sz="2800" dirty="0" err="1"/>
              <a:t>Tibiscus</a:t>
            </a:r>
            <a:r>
              <a:rPr lang="en-US" sz="2800" dirty="0"/>
              <a:t>, the Lower Danube, and the Euxine Sea.</a:t>
            </a:r>
          </a:p>
          <a:p>
            <a:endParaRPr lang="en-US" dirty="0"/>
          </a:p>
        </p:txBody>
      </p:sp>
      <p:pic>
        <p:nvPicPr>
          <p:cNvPr id="8" name="Picture Placeholder 7" descr="A large body of water&#10;&#10;Description automatically generated">
            <a:extLst>
              <a:ext uri="{FF2B5EF4-FFF2-40B4-BE49-F238E27FC236}">
                <a16:creationId xmlns:a16="http://schemas.microsoft.com/office/drawing/2014/main" id="{6D9EA811-23B5-4382-8D2F-7510D6391A0B}"/>
              </a:ext>
            </a:extLst>
          </p:cNvPr>
          <p:cNvPicPr>
            <a:picLocks noGrp="1" noChangeAspect="1"/>
          </p:cNvPicPr>
          <p:nvPr>
            <p:ph type="pic" idx="1"/>
          </p:nvPr>
        </p:nvPicPr>
        <p:blipFill>
          <a:blip r:embed="rId2"/>
          <a:srcRect l="23059" r="23059"/>
          <a:stretch>
            <a:fillRect/>
          </a:stretch>
        </p:blipFill>
        <p:spPr>
          <a:xfrm>
            <a:off x="7734602" y="866235"/>
            <a:ext cx="3944103" cy="5496064"/>
          </a:xfrm>
        </p:spPr>
      </p:pic>
    </p:spTree>
    <p:extLst>
      <p:ext uri="{BB962C8B-B14F-4D97-AF65-F5344CB8AC3E}">
        <p14:creationId xmlns:p14="http://schemas.microsoft.com/office/powerpoint/2010/main" val="173389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348917" y="1289785"/>
            <a:ext cx="1239251" cy="1260000"/>
          </a:xfrm>
        </p:spPr>
        <p:txBody>
          <a:bodyPr>
            <a:normAutofit fontScale="90000"/>
          </a:bodyPr>
          <a:lstStyle/>
          <a:p>
            <a:r>
              <a:rPr lang="en-US" dirty="0"/>
              <a:t>Let’s </a:t>
            </a:r>
            <a:br>
              <a:rPr lang="en-US" dirty="0"/>
            </a:br>
            <a:r>
              <a:rPr lang="en-US" dirty="0"/>
              <a:t>look </a:t>
            </a:r>
            <a:br>
              <a:rPr lang="en-US" dirty="0"/>
            </a:br>
            <a:r>
              <a:rPr lang="en-US" dirty="0"/>
              <a:t>at the </a:t>
            </a:r>
            <a:br>
              <a:rPr lang="en-US" dirty="0"/>
            </a:br>
            <a:r>
              <a:rPr lang="en-US" dirty="0"/>
              <a:t>text</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2973" y="2915755"/>
            <a:ext cx="685800" cy="6858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8DAF6D57-EAF9-4A64-A73A-4EBC02BB3BD2}"/>
              </a:ext>
            </a:extLst>
          </p:cNvPr>
          <p:cNvPicPr>
            <a:picLocks noChangeAspect="1"/>
          </p:cNvPicPr>
          <p:nvPr/>
        </p:nvPicPr>
        <p:blipFill>
          <a:blip r:embed="rId3"/>
          <a:stretch>
            <a:fillRect/>
          </a:stretch>
        </p:blipFill>
        <p:spPr>
          <a:xfrm>
            <a:off x="1625213" y="616017"/>
            <a:ext cx="10566787" cy="5685453"/>
          </a:xfrm>
          <a:prstGeom prst="rect">
            <a:avLst/>
          </a:prstGeom>
        </p:spPr>
      </p:pic>
    </p:spTree>
    <p:extLst>
      <p:ext uri="{BB962C8B-B14F-4D97-AF65-F5344CB8AC3E}">
        <p14:creationId xmlns:p14="http://schemas.microsoft.com/office/powerpoint/2010/main" val="228744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119415" y="-25220"/>
            <a:ext cx="6238874" cy="1260000"/>
          </a:xfrm>
        </p:spPr>
        <p:txBody>
          <a:bodyPr/>
          <a:lstStyle/>
          <a:p>
            <a:r>
              <a:rPr lang="en-US" dirty="0"/>
              <a:t>Albrecht </a:t>
            </a:r>
            <a:r>
              <a:rPr lang="en-US" dirty="0" err="1"/>
              <a:t>dÜrer</a:t>
            </a:r>
            <a:br>
              <a:rPr lang="en-US" dirty="0"/>
            </a:br>
            <a:r>
              <a:rPr lang="en-US" sz="2400" dirty="0"/>
              <a:t>the four horsemen of the apocalypse</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351124" y="1087655"/>
            <a:ext cx="6238874" cy="5592278"/>
          </a:xfrm>
        </p:spPr>
        <p:txBody>
          <a:bodyPr>
            <a:normAutofit fontScale="92500" lnSpcReduction="20000"/>
          </a:bodyPr>
          <a:lstStyle/>
          <a:p>
            <a:pPr marL="342900" indent="-342900" algn="l">
              <a:buFont typeface="+mj-lt"/>
              <a:buAutoNum type="arabicParenR"/>
            </a:pPr>
            <a:r>
              <a:rPr lang="en-US" sz="3200" dirty="0"/>
              <a:t>White horse of conquest</a:t>
            </a:r>
            <a:br>
              <a:rPr lang="en-US" sz="3200" dirty="0"/>
            </a:br>
            <a:endParaRPr lang="en-US" sz="3200" dirty="0"/>
          </a:p>
          <a:p>
            <a:pPr marL="342900" indent="-342900" algn="l">
              <a:buFont typeface="+mj-lt"/>
              <a:buAutoNum type="arabicParenR"/>
            </a:pPr>
            <a:r>
              <a:rPr lang="en-US" sz="3200" dirty="0"/>
              <a:t>Red horse takes away peace (War)</a:t>
            </a:r>
            <a:br>
              <a:rPr lang="en-US" sz="3200" dirty="0"/>
            </a:br>
            <a:endParaRPr lang="en-US" sz="3200" dirty="0"/>
          </a:p>
          <a:p>
            <a:pPr marL="342900" indent="-342900" algn="l">
              <a:buFont typeface="+mj-lt"/>
              <a:buAutoNum type="arabicParenR"/>
            </a:pPr>
            <a:r>
              <a:rPr lang="en-US" sz="3200" dirty="0"/>
              <a:t>Black horse of famine</a:t>
            </a:r>
            <a:br>
              <a:rPr lang="en-US" sz="3200" dirty="0"/>
            </a:br>
            <a:endParaRPr lang="en-US" sz="3200" dirty="0"/>
          </a:p>
          <a:p>
            <a:pPr marL="342900" indent="-342900" algn="l">
              <a:buFont typeface="+mj-lt"/>
              <a:buAutoNum type="arabicParenR"/>
            </a:pPr>
            <a:r>
              <a:rPr lang="en-US" sz="3200" dirty="0"/>
              <a:t>“For thus says the Lord God: How much more will I send upon Jerusalem my four deadly acts of judgment, sword, famine, wild animals, and pestilence, to cut off humans and animals from it!” (Ezekiel 14:21)</a:t>
            </a:r>
          </a:p>
          <a:p>
            <a:endParaRPr lang="en-US" dirty="0"/>
          </a:p>
        </p:txBody>
      </p:sp>
      <p:pic>
        <p:nvPicPr>
          <p:cNvPr id="8" name="Picture Placeholder 7" descr="A picture containing text, book&#10;&#10;Description automatically generated">
            <a:extLst>
              <a:ext uri="{FF2B5EF4-FFF2-40B4-BE49-F238E27FC236}">
                <a16:creationId xmlns:a16="http://schemas.microsoft.com/office/drawing/2014/main" id="{80D29D27-3AA4-4796-8BDC-C9316C7941AE}"/>
              </a:ext>
            </a:extLst>
          </p:cNvPr>
          <p:cNvPicPr>
            <a:picLocks noGrp="1" noChangeAspect="1"/>
          </p:cNvPicPr>
          <p:nvPr>
            <p:ph type="pic" idx="1"/>
          </p:nvPr>
        </p:nvPicPr>
        <p:blipFill>
          <a:blip r:embed="rId2"/>
          <a:srcRect l="1243" r="1243"/>
          <a:stretch>
            <a:fillRect/>
          </a:stretch>
        </p:blipFill>
        <p:spPr>
          <a:xfrm>
            <a:off x="6589998" y="7326"/>
            <a:ext cx="4916202" cy="6850674"/>
          </a:xfrm>
        </p:spPr>
      </p:pic>
      <p:sp>
        <p:nvSpPr>
          <p:cNvPr id="11" name="Arrow: Right 10">
            <a:extLst>
              <a:ext uri="{FF2B5EF4-FFF2-40B4-BE49-F238E27FC236}">
                <a16:creationId xmlns:a16="http://schemas.microsoft.com/office/drawing/2014/main" id="{CF14E94E-1423-4C58-88BE-3AD17E55D6D9}"/>
              </a:ext>
            </a:extLst>
          </p:cNvPr>
          <p:cNvSpPr/>
          <p:nvPr/>
        </p:nvSpPr>
        <p:spPr>
          <a:xfrm rot="20588407">
            <a:off x="4246069" y="2381734"/>
            <a:ext cx="3176458" cy="599512"/>
          </a:xfrm>
          <a:prstGeom prst="rightArrow">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3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456830" y="305310"/>
            <a:ext cx="1239251" cy="1260000"/>
          </a:xfrm>
        </p:spPr>
        <p:txBody>
          <a:bodyPr>
            <a:normAutofit fontScale="90000"/>
          </a:bodyPr>
          <a:lstStyle/>
          <a:p>
            <a:r>
              <a:rPr lang="en-US" dirty="0"/>
              <a:t>Let’s </a:t>
            </a:r>
            <a:br>
              <a:rPr lang="en-US" dirty="0"/>
            </a:br>
            <a:r>
              <a:rPr lang="en-US" dirty="0"/>
              <a:t>look </a:t>
            </a:r>
            <a:br>
              <a:rPr lang="en-US" dirty="0"/>
            </a:br>
            <a:r>
              <a:rPr lang="en-US" dirty="0"/>
              <a:t>at the </a:t>
            </a:r>
            <a:br>
              <a:rPr lang="en-US" dirty="0"/>
            </a:br>
            <a:r>
              <a:rPr lang="en-US" dirty="0"/>
              <a:t>text</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58321" y="510138"/>
            <a:ext cx="685800" cy="6858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88BE8A1B-676D-4ECA-9DC4-F0453C851BCE}"/>
              </a:ext>
            </a:extLst>
          </p:cNvPr>
          <p:cNvPicPr>
            <a:picLocks noChangeAspect="1"/>
          </p:cNvPicPr>
          <p:nvPr/>
        </p:nvPicPr>
        <p:blipFill>
          <a:blip r:embed="rId3"/>
          <a:stretch>
            <a:fillRect/>
          </a:stretch>
        </p:blipFill>
        <p:spPr>
          <a:xfrm>
            <a:off x="3392162" y="0"/>
            <a:ext cx="8799838" cy="6858000"/>
          </a:xfrm>
          <a:prstGeom prst="rect">
            <a:avLst/>
          </a:prstGeom>
        </p:spPr>
      </p:pic>
      <p:pic>
        <p:nvPicPr>
          <p:cNvPr id="6" name="Picture 5" descr="An old stone building&#10;&#10;Description automatically generated">
            <a:extLst>
              <a:ext uri="{FF2B5EF4-FFF2-40B4-BE49-F238E27FC236}">
                <a16:creationId xmlns:a16="http://schemas.microsoft.com/office/drawing/2014/main" id="{2340D583-7392-4969-B43D-0915B0AE13AF}"/>
              </a:ext>
            </a:extLst>
          </p:cNvPr>
          <p:cNvPicPr>
            <a:picLocks noChangeAspect="1"/>
          </p:cNvPicPr>
          <p:nvPr/>
        </p:nvPicPr>
        <p:blipFill>
          <a:blip r:embed="rId4"/>
          <a:stretch>
            <a:fillRect/>
          </a:stretch>
        </p:blipFill>
        <p:spPr>
          <a:xfrm>
            <a:off x="0" y="4313617"/>
            <a:ext cx="3392162" cy="2544384"/>
          </a:xfrm>
          <a:prstGeom prst="rect">
            <a:avLst/>
          </a:prstGeom>
        </p:spPr>
      </p:pic>
      <p:pic>
        <p:nvPicPr>
          <p:cNvPr id="9" name="Picture 8" descr="A close up of a book&#10;&#10;Description automatically generated">
            <a:extLst>
              <a:ext uri="{FF2B5EF4-FFF2-40B4-BE49-F238E27FC236}">
                <a16:creationId xmlns:a16="http://schemas.microsoft.com/office/drawing/2014/main" id="{DC05B750-0278-4046-94F8-9F652003E1ED}"/>
              </a:ext>
            </a:extLst>
          </p:cNvPr>
          <p:cNvPicPr>
            <a:picLocks noChangeAspect="1"/>
          </p:cNvPicPr>
          <p:nvPr/>
        </p:nvPicPr>
        <p:blipFill>
          <a:blip r:embed="rId5"/>
          <a:stretch>
            <a:fillRect/>
          </a:stretch>
        </p:blipFill>
        <p:spPr>
          <a:xfrm>
            <a:off x="630761" y="1841045"/>
            <a:ext cx="2266544" cy="2358375"/>
          </a:xfrm>
          <a:prstGeom prst="rect">
            <a:avLst/>
          </a:prstGeom>
        </p:spPr>
      </p:pic>
    </p:spTree>
    <p:extLst>
      <p:ext uri="{BB962C8B-B14F-4D97-AF65-F5344CB8AC3E}">
        <p14:creationId xmlns:p14="http://schemas.microsoft.com/office/powerpoint/2010/main" val="8186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119415" y="293323"/>
            <a:ext cx="6238874" cy="1260000"/>
          </a:xfrm>
        </p:spPr>
        <p:txBody>
          <a:bodyPr/>
          <a:lstStyle/>
          <a:p>
            <a:r>
              <a:rPr lang="en-US" dirty="0"/>
              <a:t>Albrecht </a:t>
            </a:r>
            <a:r>
              <a:rPr lang="en-US" dirty="0" err="1"/>
              <a:t>dÜrer</a:t>
            </a:r>
            <a:br>
              <a:rPr lang="en-US" dirty="0"/>
            </a:br>
            <a:r>
              <a:rPr lang="en-US" sz="2400" dirty="0"/>
              <a:t>the four horsemen of the apocalypse</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351124" y="1553323"/>
            <a:ext cx="6238874" cy="4491342"/>
          </a:xfrm>
        </p:spPr>
        <p:txBody>
          <a:bodyPr>
            <a:normAutofit/>
          </a:bodyPr>
          <a:lstStyle/>
          <a:p>
            <a:pPr marL="342900" indent="-342900" algn="l">
              <a:buFont typeface="+mj-lt"/>
              <a:buAutoNum type="arabicParenR"/>
            </a:pPr>
            <a:r>
              <a:rPr lang="en-US" sz="3200" dirty="0"/>
              <a:t>White horse of conquest</a:t>
            </a:r>
            <a:br>
              <a:rPr lang="en-US" sz="3200" dirty="0"/>
            </a:br>
            <a:endParaRPr lang="en-US" sz="3200" dirty="0"/>
          </a:p>
          <a:p>
            <a:pPr marL="342900" indent="-342900" algn="l">
              <a:buFont typeface="+mj-lt"/>
              <a:buAutoNum type="arabicParenR"/>
            </a:pPr>
            <a:r>
              <a:rPr lang="en-US" sz="3200" dirty="0"/>
              <a:t>Red horse takes away peace (War)</a:t>
            </a:r>
            <a:br>
              <a:rPr lang="en-US" sz="3200" dirty="0"/>
            </a:br>
            <a:endParaRPr lang="en-US" sz="3200" dirty="0"/>
          </a:p>
          <a:p>
            <a:pPr marL="342900" indent="-342900" algn="l">
              <a:buFont typeface="+mj-lt"/>
              <a:buAutoNum type="arabicParenR"/>
            </a:pPr>
            <a:r>
              <a:rPr lang="en-US" sz="3200" dirty="0"/>
              <a:t>Black horse of famine</a:t>
            </a:r>
            <a:br>
              <a:rPr lang="en-US" sz="3200" dirty="0"/>
            </a:br>
            <a:endParaRPr lang="en-US" sz="3200" dirty="0"/>
          </a:p>
          <a:p>
            <a:pPr marL="342900" indent="-342900" algn="l">
              <a:buFont typeface="+mj-lt"/>
              <a:buAutoNum type="arabicParenR"/>
            </a:pPr>
            <a:r>
              <a:rPr lang="en-US" sz="3200" dirty="0"/>
              <a:t>Pale green horse of Death</a:t>
            </a:r>
          </a:p>
          <a:p>
            <a:endParaRPr lang="en-US" dirty="0"/>
          </a:p>
        </p:txBody>
      </p:sp>
      <p:pic>
        <p:nvPicPr>
          <p:cNvPr id="8" name="Picture Placeholder 7" descr="A picture containing text, book&#10;&#10;Description automatically generated">
            <a:extLst>
              <a:ext uri="{FF2B5EF4-FFF2-40B4-BE49-F238E27FC236}">
                <a16:creationId xmlns:a16="http://schemas.microsoft.com/office/drawing/2014/main" id="{80D29D27-3AA4-4796-8BDC-C9316C7941AE}"/>
              </a:ext>
            </a:extLst>
          </p:cNvPr>
          <p:cNvPicPr>
            <a:picLocks noGrp="1" noChangeAspect="1"/>
          </p:cNvPicPr>
          <p:nvPr>
            <p:ph type="pic" idx="1"/>
          </p:nvPr>
        </p:nvPicPr>
        <p:blipFill>
          <a:blip r:embed="rId2"/>
          <a:srcRect l="1243" r="1243"/>
          <a:stretch>
            <a:fillRect/>
          </a:stretch>
        </p:blipFill>
        <p:spPr>
          <a:xfrm>
            <a:off x="6589998" y="7326"/>
            <a:ext cx="4916202" cy="6850674"/>
          </a:xfrm>
        </p:spPr>
      </p:pic>
      <p:sp>
        <p:nvSpPr>
          <p:cNvPr id="12" name="Arrow: Right 11">
            <a:extLst>
              <a:ext uri="{FF2B5EF4-FFF2-40B4-BE49-F238E27FC236}">
                <a16:creationId xmlns:a16="http://schemas.microsoft.com/office/drawing/2014/main" id="{CA6ABA4B-EE49-41DD-99CA-2B1254DFC7CB}"/>
              </a:ext>
            </a:extLst>
          </p:cNvPr>
          <p:cNvSpPr/>
          <p:nvPr/>
        </p:nvSpPr>
        <p:spPr>
          <a:xfrm>
            <a:off x="1876926" y="5272959"/>
            <a:ext cx="5419023" cy="599512"/>
          </a:xfrm>
          <a:prstGeom prst="rightArrow">
            <a:avLst/>
          </a:prstGeom>
          <a:solidFill>
            <a:schemeClr val="accent4">
              <a:lumMod val="60000"/>
              <a:lumOff val="40000"/>
            </a:schemeClr>
          </a:solidFill>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1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tar, light&#10;&#10;Description automatically generated">
            <a:extLst>
              <a:ext uri="{FF2B5EF4-FFF2-40B4-BE49-F238E27FC236}">
                <a16:creationId xmlns:a16="http://schemas.microsoft.com/office/drawing/2014/main" id="{DB863CB7-ACE4-4DBA-80EC-EA726052A609}"/>
              </a:ext>
            </a:extLst>
          </p:cNvPr>
          <p:cNvPicPr>
            <a:picLocks noChangeAspect="1"/>
          </p:cNvPicPr>
          <p:nvPr/>
        </p:nvPicPr>
        <p:blipFill>
          <a:blip r:embed="rId2"/>
          <a:stretch>
            <a:fillRect/>
          </a:stretch>
        </p:blipFill>
        <p:spPr>
          <a:xfrm>
            <a:off x="6433417" y="-10549"/>
            <a:ext cx="5758584" cy="3023256"/>
          </a:xfrm>
          <a:prstGeom prst="rect">
            <a:avLst/>
          </a:prstGeom>
        </p:spPr>
      </p:pic>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52664" y="264451"/>
            <a:ext cx="10840914" cy="1260000"/>
          </a:xfrm>
        </p:spPr>
        <p:txBody>
          <a:bodyPr/>
          <a:lstStyle/>
          <a:p>
            <a:r>
              <a:rPr lang="en-US" dirty="0"/>
              <a:t>Let’s change this up!</a:t>
            </a:r>
            <a:br>
              <a:rPr lang="en-US" dirty="0"/>
            </a:br>
            <a:r>
              <a:rPr lang="en-US" sz="2400" dirty="0"/>
              <a:t>From R. H. Charles</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98206" y="461314"/>
            <a:ext cx="685800" cy="685800"/>
          </a:xfrm>
          <a:prstGeom prst="rect">
            <a:avLst/>
          </a:prstGeom>
        </p:spPr>
      </p:pic>
      <p:pic>
        <p:nvPicPr>
          <p:cNvPr id="8" name="Content Placeholder 7" descr="A screenshot of a cell phone&#10;&#10;Description automatically generated">
            <a:extLst>
              <a:ext uri="{FF2B5EF4-FFF2-40B4-BE49-F238E27FC236}">
                <a16:creationId xmlns:a16="http://schemas.microsoft.com/office/drawing/2014/main" id="{6A96154D-D834-48E3-AE82-FC3D6D578557}"/>
              </a:ext>
            </a:extLst>
          </p:cNvPr>
          <p:cNvPicPr>
            <a:picLocks noGrp="1" noChangeAspect="1"/>
          </p:cNvPicPr>
          <p:nvPr>
            <p:ph idx="1"/>
          </p:nvPr>
        </p:nvPicPr>
        <p:blipFill>
          <a:blip r:embed="rId4"/>
          <a:stretch>
            <a:fillRect/>
          </a:stretch>
        </p:blipFill>
        <p:spPr>
          <a:xfrm>
            <a:off x="-1" y="2283862"/>
            <a:ext cx="7921593" cy="4574138"/>
          </a:xfrm>
        </p:spPr>
      </p:pic>
    </p:spTree>
    <p:extLst>
      <p:ext uri="{BB962C8B-B14F-4D97-AF65-F5344CB8AC3E}">
        <p14:creationId xmlns:p14="http://schemas.microsoft.com/office/powerpoint/2010/main" val="285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6902879" y="-163133"/>
            <a:ext cx="5092644" cy="1260000"/>
          </a:xfrm>
        </p:spPr>
        <p:txBody>
          <a:bodyPr/>
          <a:lstStyle/>
          <a:p>
            <a:r>
              <a:rPr lang="en-US" dirty="0"/>
              <a:t>the fifth seal portrayed</a:t>
            </a:r>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6785811" y="741145"/>
            <a:ext cx="5326780" cy="5832910"/>
          </a:xfrm>
        </p:spPr>
        <p:txBody>
          <a:bodyPr>
            <a:normAutofit lnSpcReduction="10000"/>
          </a:bodyPr>
          <a:lstStyle/>
          <a:p>
            <a:r>
              <a:rPr lang="en-US" sz="2800" dirty="0"/>
              <a:t>“The chopping block of the Roman executioner has become a cosmic altar. Christians who refused to sacrifice to the image of the emperor are nonetheless Christian priests who sacrifice themselves on the altar of God.” </a:t>
            </a:r>
            <a:r>
              <a:rPr lang="en-US" sz="1900" dirty="0"/>
              <a:t>--M. Eugene Boring quoted in Reddish p. 130</a:t>
            </a:r>
          </a:p>
          <a:p>
            <a:r>
              <a:rPr lang="en-US" sz="2800" dirty="0"/>
              <a:t>Why under the altar?</a:t>
            </a:r>
          </a:p>
          <a:p>
            <a:pPr marL="514350" indent="-514350">
              <a:buFont typeface="+mj-lt"/>
              <a:buAutoNum type="arabicPeriod"/>
            </a:pPr>
            <a:r>
              <a:rPr lang="en-US" sz="2800" dirty="0"/>
              <a:t>Leviticus 4:7 (blood of the sacrifice is poured at the base of the altar) </a:t>
            </a:r>
          </a:p>
          <a:p>
            <a:pPr marL="514350" indent="-514350">
              <a:buFont typeface="+mj-lt"/>
              <a:buAutoNum type="arabicPeriod"/>
            </a:pPr>
            <a:r>
              <a:rPr lang="en-US" sz="2800" dirty="0"/>
              <a:t>Lives = blood (Leviticus 17:11)</a:t>
            </a:r>
          </a:p>
          <a:p>
            <a:endParaRPr lang="en-US" dirty="0"/>
          </a:p>
        </p:txBody>
      </p:sp>
      <p:pic>
        <p:nvPicPr>
          <p:cNvPr id="7" name="Picture Placeholder 6" descr="A close up of a book&#10;&#10;Description automatically generated">
            <a:extLst>
              <a:ext uri="{FF2B5EF4-FFF2-40B4-BE49-F238E27FC236}">
                <a16:creationId xmlns:a16="http://schemas.microsoft.com/office/drawing/2014/main" id="{FED78974-E2D5-48EA-9E7D-294A7E9DCC1B}"/>
              </a:ext>
            </a:extLst>
          </p:cNvPr>
          <p:cNvPicPr>
            <a:picLocks noGrp="1" noChangeAspect="1"/>
          </p:cNvPicPr>
          <p:nvPr>
            <p:ph type="pic" idx="1"/>
          </p:nvPr>
        </p:nvPicPr>
        <p:blipFill>
          <a:blip r:embed="rId2"/>
          <a:srcRect l="4140" r="4140"/>
          <a:stretch>
            <a:fillRect/>
          </a:stretch>
        </p:blipFill>
        <p:spPr>
          <a:xfrm>
            <a:off x="279711" y="582741"/>
            <a:ext cx="6506100" cy="5452300"/>
          </a:xfrm>
        </p:spPr>
      </p:pic>
    </p:spTree>
    <p:extLst>
      <p:ext uri="{BB962C8B-B14F-4D97-AF65-F5344CB8AC3E}">
        <p14:creationId xmlns:p14="http://schemas.microsoft.com/office/powerpoint/2010/main" val="19438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474046" y="119776"/>
            <a:ext cx="10840914" cy="1260000"/>
          </a:xfrm>
        </p:spPr>
        <p:txBody>
          <a:bodyPr/>
          <a:lstStyle/>
          <a:p>
            <a:r>
              <a:rPr lang="en-US" dirty="0"/>
              <a:t>Examine the text</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80573" y="307310"/>
            <a:ext cx="685800" cy="685800"/>
          </a:xfrm>
          <a:prstGeom prst="rect">
            <a:avLst/>
          </a:prstGeom>
        </p:spPr>
      </p:pic>
      <p:pic>
        <p:nvPicPr>
          <p:cNvPr id="8" name="Content Placeholder 7" descr="A screenshot of a cell phone&#10;&#10;Description automatically generated">
            <a:extLst>
              <a:ext uri="{FF2B5EF4-FFF2-40B4-BE49-F238E27FC236}">
                <a16:creationId xmlns:a16="http://schemas.microsoft.com/office/drawing/2014/main" id="{FB60C572-1CDF-4F4F-B814-15C34FC45BDA}"/>
              </a:ext>
            </a:extLst>
          </p:cNvPr>
          <p:cNvPicPr>
            <a:picLocks noGrp="1" noChangeAspect="1"/>
          </p:cNvPicPr>
          <p:nvPr>
            <p:ph idx="1"/>
          </p:nvPr>
        </p:nvPicPr>
        <p:blipFill>
          <a:blip r:embed="rId3"/>
          <a:stretch>
            <a:fillRect/>
          </a:stretch>
        </p:blipFill>
        <p:spPr>
          <a:xfrm>
            <a:off x="2716319" y="1252867"/>
            <a:ext cx="7034072" cy="5485357"/>
          </a:xfrm>
        </p:spPr>
      </p:pic>
    </p:spTree>
    <p:extLst>
      <p:ext uri="{BB962C8B-B14F-4D97-AF65-F5344CB8AC3E}">
        <p14:creationId xmlns:p14="http://schemas.microsoft.com/office/powerpoint/2010/main" val="193285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E1DA-3FCD-4498-BCBB-3618ED94736C}"/>
              </a:ext>
            </a:extLst>
          </p:cNvPr>
          <p:cNvSpPr>
            <a:spLocks noGrp="1"/>
          </p:cNvSpPr>
          <p:nvPr>
            <p:ph type="title"/>
          </p:nvPr>
        </p:nvSpPr>
        <p:spPr>
          <a:xfrm>
            <a:off x="685800" y="-29571"/>
            <a:ext cx="10840914" cy="1260000"/>
          </a:xfrm>
        </p:spPr>
        <p:txBody>
          <a:bodyPr/>
          <a:lstStyle/>
          <a:p>
            <a:r>
              <a:rPr lang="en-US" dirty="0"/>
              <a:t>With regard to vindication</a:t>
            </a:r>
          </a:p>
        </p:txBody>
      </p:sp>
      <p:sp>
        <p:nvSpPr>
          <p:cNvPr id="3" name="Text Placeholder 2">
            <a:extLst>
              <a:ext uri="{FF2B5EF4-FFF2-40B4-BE49-F238E27FC236}">
                <a16:creationId xmlns:a16="http://schemas.microsoft.com/office/drawing/2014/main" id="{CBECD2AB-7B57-4093-A2C5-E0BA9203854D}"/>
              </a:ext>
            </a:extLst>
          </p:cNvPr>
          <p:cNvSpPr>
            <a:spLocks noGrp="1"/>
          </p:cNvSpPr>
          <p:nvPr>
            <p:ph type="body" idx="1"/>
          </p:nvPr>
        </p:nvSpPr>
        <p:spPr>
          <a:xfrm>
            <a:off x="161703" y="1346632"/>
            <a:ext cx="6450853" cy="1260000"/>
          </a:xfrm>
        </p:spPr>
        <p:txBody>
          <a:bodyPr/>
          <a:lstStyle/>
          <a:p>
            <a:r>
              <a:rPr lang="en-US" sz="2800" dirty="0"/>
              <a:t>After a betrayal by Cardinal Richelieu of France, Anne of Austria retorted: “The Almighty, my Lord Cardinal, does not pay every week, but at the last he pays.”</a:t>
            </a:r>
          </a:p>
        </p:txBody>
      </p:sp>
      <p:sp>
        <p:nvSpPr>
          <p:cNvPr id="5" name="Text Placeholder 4">
            <a:extLst>
              <a:ext uri="{FF2B5EF4-FFF2-40B4-BE49-F238E27FC236}">
                <a16:creationId xmlns:a16="http://schemas.microsoft.com/office/drawing/2014/main" id="{C97B01CB-70D1-4DA6-A9BF-B0BA77A1609B}"/>
              </a:ext>
            </a:extLst>
          </p:cNvPr>
          <p:cNvSpPr>
            <a:spLocks noGrp="1"/>
          </p:cNvSpPr>
          <p:nvPr>
            <p:ph type="body" sz="quarter" idx="3"/>
          </p:nvPr>
        </p:nvSpPr>
        <p:spPr/>
        <p:txBody>
          <a:bodyPr/>
          <a:lstStyle/>
          <a:p>
            <a:r>
              <a:rPr lang="en-US" sz="2400" dirty="0"/>
              <a:t>Baron Friedrich von Logan</a:t>
            </a:r>
            <a:br>
              <a:rPr lang="en-US" sz="2400" dirty="0"/>
            </a:br>
            <a:r>
              <a:rPr lang="en-US" sz="2400" dirty="0"/>
              <a:t>German Poet (1604-1655)</a:t>
            </a:r>
            <a:br>
              <a:rPr lang="en-US" sz="2400" dirty="0"/>
            </a:br>
            <a:r>
              <a:rPr lang="en-US" sz="2000" dirty="0"/>
              <a:t>quoted by B. H. Carroll</a:t>
            </a:r>
          </a:p>
        </p:txBody>
      </p:sp>
      <p:pic>
        <p:nvPicPr>
          <p:cNvPr id="8" name="Content Placeholder 7" descr="A statue of a person&#10;&#10;Description automatically generated">
            <a:extLst>
              <a:ext uri="{FF2B5EF4-FFF2-40B4-BE49-F238E27FC236}">
                <a16:creationId xmlns:a16="http://schemas.microsoft.com/office/drawing/2014/main" id="{B2036DF0-AC70-484E-A014-ACB8DB94ED26}"/>
              </a:ext>
            </a:extLst>
          </p:cNvPr>
          <p:cNvPicPr>
            <a:picLocks noGrp="1" noChangeAspect="1"/>
          </p:cNvPicPr>
          <p:nvPr>
            <p:ph sz="half" idx="2"/>
          </p:nvPr>
        </p:nvPicPr>
        <p:blipFill>
          <a:blip r:embed="rId2"/>
          <a:stretch>
            <a:fillRect/>
          </a:stretch>
        </p:blipFill>
        <p:spPr>
          <a:xfrm>
            <a:off x="847022" y="2966374"/>
            <a:ext cx="4839980" cy="3193794"/>
          </a:xfrm>
        </p:spPr>
      </p:pic>
      <p:sp>
        <p:nvSpPr>
          <p:cNvPr id="10" name="Content Placeholder 9">
            <a:extLst>
              <a:ext uri="{FF2B5EF4-FFF2-40B4-BE49-F238E27FC236}">
                <a16:creationId xmlns:a16="http://schemas.microsoft.com/office/drawing/2014/main" id="{844CCDA5-5720-4774-A85B-F885CA739E8D}"/>
              </a:ext>
            </a:extLst>
          </p:cNvPr>
          <p:cNvSpPr>
            <a:spLocks noGrp="1"/>
          </p:cNvSpPr>
          <p:nvPr>
            <p:ph sz="quarter" idx="4"/>
          </p:nvPr>
        </p:nvSpPr>
        <p:spPr>
          <a:xfrm>
            <a:off x="6324643" y="3237565"/>
            <a:ext cx="5202071" cy="2621761"/>
          </a:xfrm>
        </p:spPr>
        <p:txBody>
          <a:bodyPr>
            <a:normAutofit/>
          </a:bodyPr>
          <a:lstStyle/>
          <a:p>
            <a:pPr marL="0" indent="0" algn="ctr">
              <a:buNone/>
            </a:pPr>
            <a:r>
              <a:rPr lang="en-US" sz="2400" b="1" i="1" dirty="0"/>
              <a:t>The mills of God grind slowly,</a:t>
            </a:r>
          </a:p>
          <a:p>
            <a:pPr marL="0" indent="0" algn="ctr">
              <a:buNone/>
            </a:pPr>
            <a:r>
              <a:rPr lang="en-US" sz="2400" b="1" i="1" dirty="0"/>
              <a:t>But they grind exceeding small;</a:t>
            </a:r>
          </a:p>
          <a:p>
            <a:pPr marL="0" indent="0" algn="ctr">
              <a:buNone/>
            </a:pPr>
            <a:r>
              <a:rPr lang="en-US" sz="2400" b="1" i="1" dirty="0"/>
              <a:t>Though with patience He stands waiting,</a:t>
            </a:r>
          </a:p>
          <a:p>
            <a:pPr marL="0" indent="0" algn="ctr">
              <a:buNone/>
            </a:pPr>
            <a:r>
              <a:rPr lang="en-US" sz="2400" b="1" i="1" dirty="0"/>
              <a:t>With exactness grinds He all.</a:t>
            </a:r>
            <a:endParaRPr lang="en-US" sz="2400" dirty="0"/>
          </a:p>
        </p:txBody>
      </p:sp>
    </p:spTree>
    <p:extLst>
      <p:ext uri="{BB962C8B-B14F-4D97-AF65-F5344CB8AC3E}">
        <p14:creationId xmlns:p14="http://schemas.microsoft.com/office/powerpoint/2010/main" val="14452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Effect transition="in" filter="wipe(up)">
                                      <p:cBhvr>
                                        <p:cTn id="19" dur="500"/>
                                        <p:tgtEl>
                                          <p:spTgt spid="10">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up)">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up)">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up)">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wipe(up)">
                                      <p:cBhvr>
                                        <p:cTn id="3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Emperors</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1960" y="870426"/>
            <a:ext cx="742950" cy="742950"/>
          </a:xfrm>
          <a:prstGeom prst="rect">
            <a:avLst/>
          </a:prstGeom>
        </p:spPr>
      </p:pic>
      <p:sp>
        <p:nvSpPr>
          <p:cNvPr id="9" name="Text Placeholder 8">
            <a:extLst>
              <a:ext uri="{FF2B5EF4-FFF2-40B4-BE49-F238E27FC236}">
                <a16:creationId xmlns:a16="http://schemas.microsoft.com/office/drawing/2014/main" id="{4B8941C9-A5E2-4AE2-9E83-54DAEF9402B0}"/>
              </a:ext>
            </a:extLst>
          </p:cNvPr>
          <p:cNvSpPr>
            <a:spLocks noGrp="1"/>
          </p:cNvSpPr>
          <p:nvPr>
            <p:ph type="body" idx="13"/>
          </p:nvPr>
        </p:nvSpPr>
        <p:spPr>
          <a:xfrm>
            <a:off x="280633" y="2839751"/>
            <a:ext cx="10840914" cy="502126"/>
          </a:xfrm>
        </p:spPr>
        <p:txBody>
          <a:bodyPr/>
          <a:lstStyle/>
          <a:p>
            <a:r>
              <a:rPr lang="en-US" sz="2800" dirty="0"/>
              <a:t>A timeline of the Roman Emperors after </a:t>
            </a:r>
            <a:br>
              <a:rPr lang="en-US" sz="2800" dirty="0"/>
            </a:br>
            <a:r>
              <a:rPr lang="en-US" sz="2800" dirty="0"/>
              <a:t>Augustus (Octavian)</a:t>
            </a:r>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sz="quarter" idx="14"/>
          </p:nvPr>
        </p:nvSpPr>
        <p:spPr>
          <a:xfrm>
            <a:off x="155375" y="3873692"/>
            <a:ext cx="1422209" cy="959003"/>
          </a:xfrm>
        </p:spPr>
        <p:txBody>
          <a:bodyPr/>
          <a:lstStyle/>
          <a:p>
            <a:pPr>
              <a:spcAft>
                <a:spcPts val="0"/>
              </a:spcAft>
            </a:pPr>
            <a:r>
              <a:rPr lang="en-US" sz="1600" dirty="0"/>
              <a:t>[27 BC-14 AD]</a:t>
            </a:r>
          </a:p>
          <a:p>
            <a:pPr>
              <a:spcAft>
                <a:spcPts val="0"/>
              </a:spcAft>
            </a:pPr>
            <a:r>
              <a:rPr lang="en-US" sz="1600" dirty="0"/>
              <a:t>Augustus</a:t>
            </a:r>
          </a:p>
        </p:txBody>
      </p:sp>
      <p:sp>
        <p:nvSpPr>
          <p:cNvPr id="11" name="Oval 9" descr="decorative element">
            <a:extLst>
              <a:ext uri="{FF2B5EF4-FFF2-40B4-BE49-F238E27FC236}">
                <a16:creationId xmlns:a16="http://schemas.microsoft.com/office/drawing/2014/main" id="{6A7147D9-5182-4F63-A1F6-2C7F380BCAEC}"/>
              </a:ext>
              <a:ext uri="{C183D7F6-B498-43B3-948B-1728B52AA6E4}">
                <adec:decorative xmlns:adec="http://schemas.microsoft.com/office/drawing/2017/decorative" val="1"/>
              </a:ext>
            </a:extLst>
          </p:cNvPr>
          <p:cNvSpPr>
            <a:spLocks noChangeArrowheads="1"/>
          </p:cNvSpPr>
          <p:nvPr/>
        </p:nvSpPr>
        <p:spPr bwMode="auto">
          <a:xfrm>
            <a:off x="787122" y="4787996"/>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5"/>
          </p:nvPr>
        </p:nvSpPr>
        <p:spPr>
          <a:xfrm>
            <a:off x="3442203" y="3854360"/>
            <a:ext cx="1310050" cy="959003"/>
          </a:xfrm>
        </p:spPr>
        <p:txBody>
          <a:bodyPr/>
          <a:lstStyle/>
          <a:p>
            <a:pPr>
              <a:spcAft>
                <a:spcPts val="0"/>
              </a:spcAft>
            </a:pPr>
            <a:r>
              <a:rPr lang="en-US" sz="1600" dirty="0"/>
              <a:t>[54-68]</a:t>
            </a:r>
          </a:p>
          <a:p>
            <a:pPr>
              <a:spcAft>
                <a:spcPts val="0"/>
              </a:spcAft>
            </a:pPr>
            <a:r>
              <a:rPr lang="en-US" sz="1600" dirty="0"/>
              <a:t>Nero</a:t>
            </a:r>
          </a:p>
        </p:txBody>
      </p:sp>
      <p:sp>
        <p:nvSpPr>
          <p:cNvPr id="15" name="Oval 14" descr="decorative element">
            <a:extLst>
              <a:ext uri="{FF2B5EF4-FFF2-40B4-BE49-F238E27FC236}">
                <a16:creationId xmlns:a16="http://schemas.microsoft.com/office/drawing/2014/main" id="{3184FF17-95E1-488F-85D0-829B6630F938}"/>
              </a:ext>
              <a:ext uri="{C183D7F6-B498-43B3-948B-1728B52AA6E4}">
                <adec:decorative xmlns:adec="http://schemas.microsoft.com/office/drawing/2017/decorative" val="1"/>
              </a:ext>
            </a:extLst>
          </p:cNvPr>
          <p:cNvSpPr>
            <a:spLocks noChangeArrowheads="1"/>
          </p:cNvSpPr>
          <p:nvPr/>
        </p:nvSpPr>
        <p:spPr bwMode="auto">
          <a:xfrm>
            <a:off x="3935485" y="4773324"/>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6"/>
          </p:nvPr>
        </p:nvSpPr>
        <p:spPr>
          <a:xfrm>
            <a:off x="5556621" y="3886475"/>
            <a:ext cx="1310050" cy="959003"/>
          </a:xfrm>
        </p:spPr>
        <p:txBody>
          <a:bodyPr/>
          <a:lstStyle/>
          <a:p>
            <a:pPr>
              <a:spcAft>
                <a:spcPts val="0"/>
              </a:spcAft>
            </a:pPr>
            <a:r>
              <a:rPr lang="en-US" sz="1600" dirty="0"/>
              <a:t>[69-69]</a:t>
            </a:r>
          </a:p>
          <a:p>
            <a:pPr>
              <a:spcAft>
                <a:spcPts val="0"/>
              </a:spcAft>
            </a:pPr>
            <a:r>
              <a:rPr lang="en-US" sz="1600" dirty="0"/>
              <a:t>Ortho</a:t>
            </a:r>
          </a:p>
        </p:txBody>
      </p:sp>
      <p:sp>
        <p:nvSpPr>
          <p:cNvPr id="16" name="Oval 19" descr="decorative element">
            <a:extLst>
              <a:ext uri="{FF2B5EF4-FFF2-40B4-BE49-F238E27FC236}">
                <a16:creationId xmlns:a16="http://schemas.microsoft.com/office/drawing/2014/main" id="{E8029F86-BAEB-4FB6-9968-621202C1E881}"/>
              </a:ext>
              <a:ext uri="{C183D7F6-B498-43B3-948B-1728B52AA6E4}">
                <adec:decorative xmlns:adec="http://schemas.microsoft.com/office/drawing/2017/decorative" val="1"/>
              </a:ext>
            </a:extLst>
          </p:cNvPr>
          <p:cNvSpPr>
            <a:spLocks noChangeArrowheads="1"/>
          </p:cNvSpPr>
          <p:nvPr/>
        </p:nvSpPr>
        <p:spPr bwMode="auto">
          <a:xfrm>
            <a:off x="6043446" y="4766130"/>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7"/>
          </p:nvPr>
        </p:nvSpPr>
        <p:spPr>
          <a:xfrm>
            <a:off x="7872626" y="3841912"/>
            <a:ext cx="1310050" cy="959003"/>
          </a:xfrm>
        </p:spPr>
        <p:txBody>
          <a:bodyPr/>
          <a:lstStyle/>
          <a:p>
            <a:pPr>
              <a:spcAft>
                <a:spcPts val="0"/>
              </a:spcAft>
            </a:pPr>
            <a:r>
              <a:rPr lang="en-US" sz="1600" dirty="0"/>
              <a:t>[79-81]</a:t>
            </a:r>
          </a:p>
          <a:p>
            <a:pPr>
              <a:spcAft>
                <a:spcPts val="0"/>
              </a:spcAft>
            </a:pPr>
            <a:r>
              <a:rPr lang="en-US" sz="1600" dirty="0"/>
              <a:t>Titus</a:t>
            </a:r>
          </a:p>
        </p:txBody>
      </p:sp>
      <p:sp>
        <p:nvSpPr>
          <p:cNvPr id="17" name="Oval 270" descr="decorative element">
            <a:extLst>
              <a:ext uri="{FF2B5EF4-FFF2-40B4-BE49-F238E27FC236}">
                <a16:creationId xmlns:a16="http://schemas.microsoft.com/office/drawing/2014/main" id="{A8F4EDB0-C386-4CCF-B742-D9788F7B7C44}"/>
              </a:ext>
              <a:ext uri="{C183D7F6-B498-43B3-948B-1728B52AA6E4}">
                <adec:decorative xmlns:adec="http://schemas.microsoft.com/office/drawing/2017/decorative" val="1"/>
              </a:ext>
            </a:extLst>
          </p:cNvPr>
          <p:cNvSpPr>
            <a:spLocks noChangeArrowheads="1"/>
          </p:cNvSpPr>
          <p:nvPr/>
        </p:nvSpPr>
        <p:spPr bwMode="auto">
          <a:xfrm>
            <a:off x="8463468" y="4760147"/>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a:xfrm>
            <a:off x="10265830" y="3845744"/>
            <a:ext cx="1310050" cy="959003"/>
          </a:xfrm>
        </p:spPr>
        <p:txBody>
          <a:bodyPr/>
          <a:lstStyle/>
          <a:p>
            <a:pPr>
              <a:spcAft>
                <a:spcPts val="0"/>
              </a:spcAft>
            </a:pPr>
            <a:r>
              <a:rPr lang="en-US" sz="1600" dirty="0"/>
              <a:t>[98-117]</a:t>
            </a:r>
          </a:p>
          <a:p>
            <a:pPr>
              <a:spcAft>
                <a:spcPts val="0"/>
              </a:spcAft>
            </a:pPr>
            <a:r>
              <a:rPr lang="en-US" sz="1600" dirty="0"/>
              <a:t>Trajan</a:t>
            </a:r>
          </a:p>
        </p:txBody>
      </p:sp>
      <p:sp>
        <p:nvSpPr>
          <p:cNvPr id="13"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val="1"/>
              </a:ext>
            </a:extLst>
          </p:cNvPr>
          <p:cNvSpPr>
            <a:spLocks noChangeArrowheads="1"/>
          </p:cNvSpPr>
          <p:nvPr/>
        </p:nvSpPr>
        <p:spPr bwMode="auto">
          <a:xfrm>
            <a:off x="10833547" y="4773324"/>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p:spPr>
        <p:txBody>
          <a:bodyPr/>
          <a:lstStyle/>
          <a:p>
            <a:pPr eaLnBrk="1" fontAlgn="auto" hangingPunct="1">
              <a:spcBef>
                <a:spcPts val="0"/>
              </a:spcBef>
              <a:spcAft>
                <a:spcPts val="0"/>
              </a:spcAft>
              <a:defRPr/>
            </a:pPr>
            <a:endParaRPr lang="en-US" dirty="0">
              <a:latin typeface="+mj-lt"/>
            </a:endParaRPr>
          </a:p>
        </p:txBody>
      </p:sp>
      <p:sp>
        <p:nvSpPr>
          <p:cNvPr id="10" name="Rectangle 7" descr="timeline">
            <a:extLst>
              <a:ext uri="{FF2B5EF4-FFF2-40B4-BE49-F238E27FC236}">
                <a16:creationId xmlns:a16="http://schemas.microsoft.com/office/drawing/2014/main" id="{2B8D0290-68FF-400B-B201-1F38FEE7607A}"/>
              </a:ext>
              <a:ext uri="{C183D7F6-B498-43B3-948B-1728B52AA6E4}">
                <adec:decorative xmlns:adec="http://schemas.microsoft.com/office/drawing/2017/decorative" val="1"/>
              </a:ext>
            </a:extLst>
          </p:cNvPr>
          <p:cNvSpPr>
            <a:spLocks noChangeArrowheads="1"/>
          </p:cNvSpPr>
          <p:nvPr/>
        </p:nvSpPr>
        <p:spPr bwMode="auto">
          <a:xfrm>
            <a:off x="919618" y="4891136"/>
            <a:ext cx="10024305" cy="45719"/>
          </a:xfrm>
          <a:prstGeom prst="rect">
            <a:avLst/>
          </a:prstGeom>
          <a:solidFill>
            <a:schemeClr val="tx1">
              <a:lumMod val="50000"/>
            </a:schemeClr>
          </a:solidFill>
          <a:ln w="9525">
            <a:noFill/>
            <a:miter lim="800000"/>
            <a:headEnd/>
            <a:tailEnd/>
          </a:ln>
        </p:spPr>
        <p:txBody>
          <a:bodyPr/>
          <a:lstStyle/>
          <a:p>
            <a:pPr eaLnBrk="1" fontAlgn="auto" hangingPunct="1">
              <a:spcBef>
                <a:spcPts val="0"/>
              </a:spcBef>
              <a:spcAft>
                <a:spcPts val="0"/>
              </a:spcAft>
              <a:defRPr/>
            </a:pPr>
            <a:endParaRPr lang="en-US" dirty="0">
              <a:latin typeface="+mj-lt"/>
            </a:endParaRPr>
          </a:p>
        </p:txBody>
      </p:sp>
      <p:sp>
        <p:nvSpPr>
          <p:cNvPr id="18" name="Oval 17" descr="decorative element">
            <a:extLst>
              <a:ext uri="{FF2B5EF4-FFF2-40B4-BE49-F238E27FC236}">
                <a16:creationId xmlns:a16="http://schemas.microsoft.com/office/drawing/2014/main" id="{B6D228F5-0702-48D9-86FE-FBB4243A6C39}"/>
              </a:ext>
              <a:ext uri="{C183D7F6-B498-43B3-948B-1728B52AA6E4}">
                <adec:decorative xmlns:adec="http://schemas.microsoft.com/office/drawing/2017/decorative" val="1"/>
              </a:ext>
            </a:extLst>
          </p:cNvPr>
          <p:cNvSpPr>
            <a:spLocks noChangeArrowheads="1"/>
          </p:cNvSpPr>
          <p:nvPr/>
        </p:nvSpPr>
        <p:spPr bwMode="auto">
          <a:xfrm>
            <a:off x="1693723"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9" name="Oval 18" descr="decorative element">
            <a:extLst>
              <a:ext uri="{FF2B5EF4-FFF2-40B4-BE49-F238E27FC236}">
                <a16:creationId xmlns:a16="http://schemas.microsoft.com/office/drawing/2014/main" id="{9F7ABDFD-A78B-470F-8971-250C365751B0}"/>
              </a:ext>
              <a:ext uri="{C183D7F6-B498-43B3-948B-1728B52AA6E4}">
                <adec:decorative xmlns:adec="http://schemas.microsoft.com/office/drawing/2017/decorative" val="1"/>
              </a:ext>
            </a:extLst>
          </p:cNvPr>
          <p:cNvSpPr>
            <a:spLocks noChangeArrowheads="1"/>
          </p:cNvSpPr>
          <p:nvPr/>
        </p:nvSpPr>
        <p:spPr bwMode="auto">
          <a:xfrm>
            <a:off x="2480398" y="4796473"/>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0" name="Oval 19" descr="decorative element">
            <a:extLst>
              <a:ext uri="{FF2B5EF4-FFF2-40B4-BE49-F238E27FC236}">
                <a16:creationId xmlns:a16="http://schemas.microsoft.com/office/drawing/2014/main" id="{C2B8BB85-71AE-400D-A397-368A20238226}"/>
              </a:ext>
              <a:ext uri="{C183D7F6-B498-43B3-948B-1728B52AA6E4}">
                <adec:decorative xmlns:adec="http://schemas.microsoft.com/office/drawing/2017/decorative" val="1"/>
              </a:ext>
            </a:extLst>
          </p:cNvPr>
          <p:cNvSpPr>
            <a:spLocks noChangeArrowheads="1"/>
          </p:cNvSpPr>
          <p:nvPr/>
        </p:nvSpPr>
        <p:spPr bwMode="auto">
          <a:xfrm>
            <a:off x="3199016" y="4773324"/>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1" name="Oval 20" descr="decorative element">
            <a:extLst>
              <a:ext uri="{FF2B5EF4-FFF2-40B4-BE49-F238E27FC236}">
                <a16:creationId xmlns:a16="http://schemas.microsoft.com/office/drawing/2014/main" id="{C324FD86-E96E-4184-A199-3A305898BCD2}"/>
              </a:ext>
              <a:ext uri="{C183D7F6-B498-43B3-948B-1728B52AA6E4}">
                <adec:decorative xmlns:adec="http://schemas.microsoft.com/office/drawing/2017/decorative" val="1"/>
              </a:ext>
            </a:extLst>
          </p:cNvPr>
          <p:cNvSpPr>
            <a:spLocks noChangeArrowheads="1"/>
          </p:cNvSpPr>
          <p:nvPr/>
        </p:nvSpPr>
        <p:spPr bwMode="auto">
          <a:xfrm>
            <a:off x="4721633" y="4748853"/>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2" name="Oval 21" descr="decorative element">
            <a:extLst>
              <a:ext uri="{FF2B5EF4-FFF2-40B4-BE49-F238E27FC236}">
                <a16:creationId xmlns:a16="http://schemas.microsoft.com/office/drawing/2014/main" id="{9918B831-FFB1-484D-BB21-C56E9DE00EAE}"/>
              </a:ext>
              <a:ext uri="{C183D7F6-B498-43B3-948B-1728B52AA6E4}">
                <adec:decorative xmlns:adec="http://schemas.microsoft.com/office/drawing/2017/decorative" val="1"/>
              </a:ext>
            </a:extLst>
          </p:cNvPr>
          <p:cNvSpPr>
            <a:spLocks noChangeArrowheads="1"/>
          </p:cNvSpPr>
          <p:nvPr/>
        </p:nvSpPr>
        <p:spPr bwMode="auto">
          <a:xfrm>
            <a:off x="5410424" y="4760147"/>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3" name="Oval 22" descr="decorative element">
            <a:extLst>
              <a:ext uri="{FF2B5EF4-FFF2-40B4-BE49-F238E27FC236}">
                <a16:creationId xmlns:a16="http://schemas.microsoft.com/office/drawing/2014/main" id="{B852F096-D002-4C54-849E-A92E59CE8438}"/>
              </a:ext>
              <a:ext uri="{C183D7F6-B498-43B3-948B-1728B52AA6E4}">
                <adec:decorative xmlns:adec="http://schemas.microsoft.com/office/drawing/2017/decorative" val="1"/>
              </a:ext>
            </a:extLst>
          </p:cNvPr>
          <p:cNvSpPr>
            <a:spLocks noChangeArrowheads="1"/>
          </p:cNvSpPr>
          <p:nvPr/>
        </p:nvSpPr>
        <p:spPr bwMode="auto">
          <a:xfrm>
            <a:off x="6858511" y="4742307"/>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5" name="Oval 24" descr="decorative element">
            <a:extLst>
              <a:ext uri="{FF2B5EF4-FFF2-40B4-BE49-F238E27FC236}">
                <a16:creationId xmlns:a16="http://schemas.microsoft.com/office/drawing/2014/main" id="{A4542008-3ECE-454E-9F26-E39E83F333FA}"/>
              </a:ext>
              <a:ext uri="{C183D7F6-B498-43B3-948B-1728B52AA6E4}">
                <adec:decorative xmlns:adec="http://schemas.microsoft.com/office/drawing/2017/decorative" val="1"/>
              </a:ext>
            </a:extLst>
          </p:cNvPr>
          <p:cNvSpPr>
            <a:spLocks noChangeArrowheads="1"/>
          </p:cNvSpPr>
          <p:nvPr/>
        </p:nvSpPr>
        <p:spPr bwMode="auto">
          <a:xfrm>
            <a:off x="7668304" y="4760147"/>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6" name="Oval 25" descr="decorative element">
            <a:extLst>
              <a:ext uri="{FF2B5EF4-FFF2-40B4-BE49-F238E27FC236}">
                <a16:creationId xmlns:a16="http://schemas.microsoft.com/office/drawing/2014/main" id="{3F73A348-5A44-4334-A219-3D8399BF06C9}"/>
              </a:ext>
              <a:ext uri="{C183D7F6-B498-43B3-948B-1728B52AA6E4}">
                <adec:decorative xmlns:adec="http://schemas.microsoft.com/office/drawing/2017/decorative" val="1"/>
              </a:ext>
            </a:extLst>
          </p:cNvPr>
          <p:cNvSpPr>
            <a:spLocks noChangeArrowheads="1"/>
          </p:cNvSpPr>
          <p:nvPr/>
        </p:nvSpPr>
        <p:spPr bwMode="auto">
          <a:xfrm>
            <a:off x="9186584" y="4771941"/>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7" name="Oval 26" descr="decorative element">
            <a:extLst>
              <a:ext uri="{FF2B5EF4-FFF2-40B4-BE49-F238E27FC236}">
                <a16:creationId xmlns:a16="http://schemas.microsoft.com/office/drawing/2014/main" id="{67EFBEE7-C298-463C-A17F-E2B146A9899E}"/>
              </a:ext>
              <a:ext uri="{C183D7F6-B498-43B3-948B-1728B52AA6E4}">
                <adec:decorative xmlns:adec="http://schemas.microsoft.com/office/drawing/2017/decorative" val="1"/>
              </a:ext>
            </a:extLst>
          </p:cNvPr>
          <p:cNvSpPr>
            <a:spLocks noChangeArrowheads="1"/>
          </p:cNvSpPr>
          <p:nvPr/>
        </p:nvSpPr>
        <p:spPr bwMode="auto">
          <a:xfrm>
            <a:off x="10045936"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28" name="Text Placeholder 35">
            <a:extLst>
              <a:ext uri="{FF2B5EF4-FFF2-40B4-BE49-F238E27FC236}">
                <a16:creationId xmlns:a16="http://schemas.microsoft.com/office/drawing/2014/main" id="{02D24A5D-D049-441D-92CB-82833634DF04}"/>
              </a:ext>
            </a:extLst>
          </p:cNvPr>
          <p:cNvSpPr txBox="1">
            <a:spLocks/>
          </p:cNvSpPr>
          <p:nvPr/>
        </p:nvSpPr>
        <p:spPr bwMode="white">
          <a:xfrm>
            <a:off x="9462570" y="3853759"/>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[96-98]</a:t>
            </a:r>
          </a:p>
          <a:p>
            <a:pPr>
              <a:spcAft>
                <a:spcPts val="0"/>
              </a:spcAft>
            </a:pPr>
            <a:r>
              <a:rPr lang="en-US" sz="1600" dirty="0"/>
              <a:t>Nerva</a:t>
            </a:r>
          </a:p>
        </p:txBody>
      </p:sp>
      <p:sp>
        <p:nvSpPr>
          <p:cNvPr id="29" name="Text Placeholder 35">
            <a:extLst>
              <a:ext uri="{FF2B5EF4-FFF2-40B4-BE49-F238E27FC236}">
                <a16:creationId xmlns:a16="http://schemas.microsoft.com/office/drawing/2014/main" id="{AEEF87AA-1173-43CE-8FB8-CCBA03B2151C}"/>
              </a:ext>
            </a:extLst>
          </p:cNvPr>
          <p:cNvSpPr txBox="1">
            <a:spLocks/>
          </p:cNvSpPr>
          <p:nvPr/>
        </p:nvSpPr>
        <p:spPr bwMode="white">
          <a:xfrm>
            <a:off x="8579242" y="3832210"/>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[81-96]</a:t>
            </a:r>
          </a:p>
          <a:p>
            <a:pPr>
              <a:spcAft>
                <a:spcPts val="0"/>
              </a:spcAft>
            </a:pPr>
            <a:r>
              <a:rPr lang="en-US" sz="1600" dirty="0"/>
              <a:t>Domitian</a:t>
            </a:r>
          </a:p>
        </p:txBody>
      </p:sp>
      <p:sp>
        <p:nvSpPr>
          <p:cNvPr id="30" name="Text Placeholder 34">
            <a:extLst>
              <a:ext uri="{FF2B5EF4-FFF2-40B4-BE49-F238E27FC236}">
                <a16:creationId xmlns:a16="http://schemas.microsoft.com/office/drawing/2014/main" id="{C65BDE0D-5080-46C7-BBEC-D674718A181D}"/>
              </a:ext>
            </a:extLst>
          </p:cNvPr>
          <p:cNvSpPr txBox="1">
            <a:spLocks/>
          </p:cNvSpPr>
          <p:nvPr/>
        </p:nvSpPr>
        <p:spPr bwMode="white">
          <a:xfrm>
            <a:off x="7120709" y="3845047"/>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[69-79]</a:t>
            </a:r>
          </a:p>
          <a:p>
            <a:pPr>
              <a:spcAft>
                <a:spcPts val="0"/>
              </a:spcAft>
            </a:pPr>
            <a:r>
              <a:rPr lang="en-US" sz="1600" dirty="0"/>
              <a:t>Vespasian</a:t>
            </a:r>
          </a:p>
        </p:txBody>
      </p:sp>
      <p:sp>
        <p:nvSpPr>
          <p:cNvPr id="31" name="Text Placeholder 34">
            <a:extLst>
              <a:ext uri="{FF2B5EF4-FFF2-40B4-BE49-F238E27FC236}">
                <a16:creationId xmlns:a16="http://schemas.microsoft.com/office/drawing/2014/main" id="{06CFDEC8-2058-4027-84C6-365F2E356ADF}"/>
              </a:ext>
            </a:extLst>
          </p:cNvPr>
          <p:cNvSpPr txBox="1">
            <a:spLocks/>
          </p:cNvSpPr>
          <p:nvPr/>
        </p:nvSpPr>
        <p:spPr bwMode="white">
          <a:xfrm>
            <a:off x="6308537" y="3873692"/>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[69-69]</a:t>
            </a:r>
          </a:p>
          <a:p>
            <a:pPr>
              <a:spcAft>
                <a:spcPts val="0"/>
              </a:spcAft>
            </a:pPr>
            <a:r>
              <a:rPr lang="en-US" sz="1600" dirty="0"/>
              <a:t>Vitellius</a:t>
            </a:r>
          </a:p>
        </p:txBody>
      </p:sp>
      <p:sp>
        <p:nvSpPr>
          <p:cNvPr id="37" name="Text Placeholder 34">
            <a:extLst>
              <a:ext uri="{FF2B5EF4-FFF2-40B4-BE49-F238E27FC236}">
                <a16:creationId xmlns:a16="http://schemas.microsoft.com/office/drawing/2014/main" id="{DD42014E-4742-437B-BA02-E3125F365308}"/>
              </a:ext>
            </a:extLst>
          </p:cNvPr>
          <p:cNvSpPr txBox="1">
            <a:spLocks/>
          </p:cNvSpPr>
          <p:nvPr/>
        </p:nvSpPr>
        <p:spPr bwMode="white">
          <a:xfrm>
            <a:off x="4901596" y="3886476"/>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[68-69]</a:t>
            </a:r>
          </a:p>
          <a:p>
            <a:pPr>
              <a:spcAft>
                <a:spcPts val="0"/>
              </a:spcAft>
            </a:pPr>
            <a:r>
              <a:rPr lang="en-US" sz="1600" dirty="0"/>
              <a:t>Galba</a:t>
            </a:r>
          </a:p>
        </p:txBody>
      </p:sp>
      <p:sp>
        <p:nvSpPr>
          <p:cNvPr id="38" name="Text Placeholder 34">
            <a:extLst>
              <a:ext uri="{FF2B5EF4-FFF2-40B4-BE49-F238E27FC236}">
                <a16:creationId xmlns:a16="http://schemas.microsoft.com/office/drawing/2014/main" id="{2D3FD670-442D-4E4E-B214-F17799615905}"/>
              </a:ext>
            </a:extLst>
          </p:cNvPr>
          <p:cNvSpPr txBox="1">
            <a:spLocks/>
          </p:cNvSpPr>
          <p:nvPr/>
        </p:nvSpPr>
        <p:spPr bwMode="white">
          <a:xfrm>
            <a:off x="4178470" y="3884041"/>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[68-69]</a:t>
            </a:r>
          </a:p>
          <a:p>
            <a:pPr>
              <a:spcAft>
                <a:spcPts val="0"/>
              </a:spcAft>
            </a:pPr>
            <a:r>
              <a:rPr lang="en-US" sz="1600" dirty="0"/>
              <a:t>Civil War</a:t>
            </a:r>
          </a:p>
        </p:txBody>
      </p:sp>
      <p:sp>
        <p:nvSpPr>
          <p:cNvPr id="39" name="Text Placeholder 34">
            <a:extLst>
              <a:ext uri="{FF2B5EF4-FFF2-40B4-BE49-F238E27FC236}">
                <a16:creationId xmlns:a16="http://schemas.microsoft.com/office/drawing/2014/main" id="{33A317C1-C385-4C8B-9939-1637C1AEBD7A}"/>
              </a:ext>
            </a:extLst>
          </p:cNvPr>
          <p:cNvSpPr txBox="1">
            <a:spLocks/>
          </p:cNvSpPr>
          <p:nvPr/>
        </p:nvSpPr>
        <p:spPr bwMode="white">
          <a:xfrm>
            <a:off x="2721406" y="3864893"/>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[41-54]</a:t>
            </a:r>
          </a:p>
          <a:p>
            <a:pPr>
              <a:spcAft>
                <a:spcPts val="0"/>
              </a:spcAft>
            </a:pPr>
            <a:r>
              <a:rPr lang="en-US" sz="1600" dirty="0"/>
              <a:t>Claudius</a:t>
            </a:r>
          </a:p>
        </p:txBody>
      </p:sp>
      <p:sp>
        <p:nvSpPr>
          <p:cNvPr id="40" name="Text Placeholder 34">
            <a:extLst>
              <a:ext uri="{FF2B5EF4-FFF2-40B4-BE49-F238E27FC236}">
                <a16:creationId xmlns:a16="http://schemas.microsoft.com/office/drawing/2014/main" id="{5780D823-BC7D-4124-BBB3-7635627EBABF}"/>
              </a:ext>
            </a:extLst>
          </p:cNvPr>
          <p:cNvSpPr txBox="1">
            <a:spLocks/>
          </p:cNvSpPr>
          <p:nvPr/>
        </p:nvSpPr>
        <p:spPr bwMode="white">
          <a:xfrm>
            <a:off x="1963902" y="3854360"/>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[37-41]</a:t>
            </a:r>
          </a:p>
          <a:p>
            <a:pPr>
              <a:spcAft>
                <a:spcPts val="0"/>
              </a:spcAft>
            </a:pPr>
            <a:r>
              <a:rPr lang="en-US" sz="1600" dirty="0"/>
              <a:t>Caligula</a:t>
            </a:r>
          </a:p>
        </p:txBody>
      </p:sp>
      <p:sp>
        <p:nvSpPr>
          <p:cNvPr id="41" name="Text Placeholder 34">
            <a:extLst>
              <a:ext uri="{FF2B5EF4-FFF2-40B4-BE49-F238E27FC236}">
                <a16:creationId xmlns:a16="http://schemas.microsoft.com/office/drawing/2014/main" id="{10D0ED2A-A0F4-41BA-B298-83DDA3A96E0F}"/>
              </a:ext>
            </a:extLst>
          </p:cNvPr>
          <p:cNvSpPr txBox="1">
            <a:spLocks/>
          </p:cNvSpPr>
          <p:nvPr/>
        </p:nvSpPr>
        <p:spPr bwMode="white">
          <a:xfrm>
            <a:off x="1195232" y="3854360"/>
            <a:ext cx="1310050"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[14-37]</a:t>
            </a:r>
          </a:p>
          <a:p>
            <a:pPr>
              <a:spcAft>
                <a:spcPts val="0"/>
              </a:spcAft>
            </a:pPr>
            <a:r>
              <a:rPr lang="en-US" sz="1600" dirty="0"/>
              <a:t>Tiberius</a:t>
            </a:r>
          </a:p>
        </p:txBody>
      </p:sp>
      <p:pic>
        <p:nvPicPr>
          <p:cNvPr id="7" name="Picture 6" descr="A picture containing building, woman, standing, man&#10;&#10;Description automatically generated">
            <a:extLst>
              <a:ext uri="{FF2B5EF4-FFF2-40B4-BE49-F238E27FC236}">
                <a16:creationId xmlns:a16="http://schemas.microsoft.com/office/drawing/2014/main" id="{EA626989-34F2-45BE-B841-464B66316D5F}"/>
              </a:ext>
            </a:extLst>
          </p:cNvPr>
          <p:cNvPicPr>
            <a:picLocks noChangeAspect="1"/>
          </p:cNvPicPr>
          <p:nvPr/>
        </p:nvPicPr>
        <p:blipFill>
          <a:blip r:embed="rId3"/>
          <a:stretch>
            <a:fillRect/>
          </a:stretch>
        </p:blipFill>
        <p:spPr>
          <a:xfrm>
            <a:off x="185863" y="1673231"/>
            <a:ext cx="1524000" cy="2286000"/>
          </a:xfrm>
          <a:prstGeom prst="rect">
            <a:avLst/>
          </a:prstGeom>
        </p:spPr>
      </p:pic>
      <p:pic>
        <p:nvPicPr>
          <p:cNvPr id="12" name="Picture 11" descr="An old photo of a person&#10;&#10;Description automatically generated">
            <a:extLst>
              <a:ext uri="{FF2B5EF4-FFF2-40B4-BE49-F238E27FC236}">
                <a16:creationId xmlns:a16="http://schemas.microsoft.com/office/drawing/2014/main" id="{3D59EB1A-9BFF-4F97-956A-C86921A3FC37}"/>
              </a:ext>
            </a:extLst>
          </p:cNvPr>
          <p:cNvPicPr>
            <a:picLocks noChangeAspect="1"/>
          </p:cNvPicPr>
          <p:nvPr/>
        </p:nvPicPr>
        <p:blipFill>
          <a:blip r:embed="rId4"/>
          <a:stretch>
            <a:fillRect/>
          </a:stretch>
        </p:blipFill>
        <p:spPr>
          <a:xfrm>
            <a:off x="9343198" y="1920974"/>
            <a:ext cx="2788313" cy="1938590"/>
          </a:xfrm>
          <a:prstGeom prst="rect">
            <a:avLst/>
          </a:prstGeom>
        </p:spPr>
      </p:pic>
      <p:sp>
        <p:nvSpPr>
          <p:cNvPr id="14" name="TextBox 13">
            <a:extLst>
              <a:ext uri="{FF2B5EF4-FFF2-40B4-BE49-F238E27FC236}">
                <a16:creationId xmlns:a16="http://schemas.microsoft.com/office/drawing/2014/main" id="{74012A89-F9DC-44C3-8F3F-A458773D7B32}"/>
              </a:ext>
            </a:extLst>
          </p:cNvPr>
          <p:cNvSpPr txBox="1"/>
          <p:nvPr/>
        </p:nvSpPr>
        <p:spPr>
          <a:xfrm>
            <a:off x="8258766" y="804777"/>
            <a:ext cx="2168863" cy="646331"/>
          </a:xfrm>
          <a:prstGeom prst="rect">
            <a:avLst/>
          </a:prstGeom>
          <a:noFill/>
        </p:spPr>
        <p:txBody>
          <a:bodyPr wrap="none" rtlCol="0">
            <a:spAutoFit/>
          </a:bodyPr>
          <a:lstStyle/>
          <a:p>
            <a:r>
              <a:rPr lang="en-US" dirty="0"/>
              <a:t>Estimated time of</a:t>
            </a:r>
            <a:br>
              <a:rPr lang="en-US" dirty="0"/>
            </a:br>
            <a:r>
              <a:rPr lang="en-US" dirty="0"/>
              <a:t>John’s Imprisonment</a:t>
            </a:r>
          </a:p>
        </p:txBody>
      </p:sp>
      <p:sp>
        <p:nvSpPr>
          <p:cNvPr id="42" name="Arrow: Down 41">
            <a:extLst>
              <a:ext uri="{FF2B5EF4-FFF2-40B4-BE49-F238E27FC236}">
                <a16:creationId xmlns:a16="http://schemas.microsoft.com/office/drawing/2014/main" id="{72972E06-2754-4789-BF4A-38909EC52160}"/>
              </a:ext>
            </a:extLst>
          </p:cNvPr>
          <p:cNvSpPr/>
          <p:nvPr/>
        </p:nvSpPr>
        <p:spPr>
          <a:xfrm>
            <a:off x="8970745" y="1451108"/>
            <a:ext cx="430898" cy="2620378"/>
          </a:xfrm>
          <a:prstGeom prst="downArrow">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85801" y="609600"/>
            <a:ext cx="2182527" cy="1260000"/>
          </a:xfrm>
        </p:spPr>
        <p:txBody>
          <a:bodyPr/>
          <a:lstStyle/>
          <a:p>
            <a:r>
              <a:rPr lang="en-US" dirty="0"/>
              <a:t>Cosmic</a:t>
            </a:r>
            <a:br>
              <a:rPr lang="en-US" dirty="0"/>
            </a:br>
            <a:r>
              <a:rPr lang="en-US" dirty="0"/>
              <a:t>judgment</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06366" y="1869600"/>
            <a:ext cx="685800" cy="685800"/>
          </a:xfrm>
          <a:prstGeom prst="rect">
            <a:avLst/>
          </a:prstGeom>
        </p:spPr>
      </p:pic>
      <p:pic>
        <p:nvPicPr>
          <p:cNvPr id="8" name="Content Placeholder 7" descr="A screenshot of a cell phone&#10;&#10;Description automatically generated">
            <a:extLst>
              <a:ext uri="{FF2B5EF4-FFF2-40B4-BE49-F238E27FC236}">
                <a16:creationId xmlns:a16="http://schemas.microsoft.com/office/drawing/2014/main" id="{4300C4F1-514C-4669-B800-C3378E9F9693}"/>
              </a:ext>
            </a:extLst>
          </p:cNvPr>
          <p:cNvPicPr>
            <a:picLocks noGrp="1" noChangeAspect="1"/>
          </p:cNvPicPr>
          <p:nvPr>
            <p:ph idx="1"/>
          </p:nvPr>
        </p:nvPicPr>
        <p:blipFill>
          <a:blip r:embed="rId3"/>
          <a:stretch>
            <a:fillRect/>
          </a:stretch>
        </p:blipFill>
        <p:spPr>
          <a:xfrm>
            <a:off x="3173128" y="0"/>
            <a:ext cx="9018872" cy="6858000"/>
          </a:xfrm>
        </p:spPr>
      </p:pic>
    </p:spTree>
    <p:extLst>
      <p:ext uri="{BB962C8B-B14F-4D97-AF65-F5344CB8AC3E}">
        <p14:creationId xmlns:p14="http://schemas.microsoft.com/office/powerpoint/2010/main" val="218678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0" y="599975"/>
            <a:ext cx="9550399" cy="2743199"/>
          </a:xfrm>
        </p:spPr>
        <p:txBody>
          <a:bodyPr>
            <a:noAutofit/>
          </a:bodyPr>
          <a:lstStyle/>
          <a:p>
            <a:r>
              <a:rPr lang="en-US" sz="3200" dirty="0"/>
              <a:t>When I blot you out, I will cover the heavens,</a:t>
            </a:r>
            <a:br>
              <a:rPr lang="en-US" sz="3200" dirty="0"/>
            </a:br>
            <a:r>
              <a:rPr lang="en-US" sz="3200" dirty="0"/>
              <a:t>and make their stars dark;</a:t>
            </a:r>
            <a:br>
              <a:rPr lang="en-US" sz="3200" dirty="0"/>
            </a:br>
            <a:r>
              <a:rPr lang="en-US" sz="3200" dirty="0"/>
              <a:t>I will cover the sun with a cloud,</a:t>
            </a:r>
            <a:br>
              <a:rPr lang="en-US" sz="3200" dirty="0"/>
            </a:br>
            <a:r>
              <a:rPr lang="en-US" sz="3200" dirty="0"/>
              <a:t>and the moon shall not give its light.</a:t>
            </a:r>
            <a:br>
              <a:rPr lang="en-US" sz="3200" dirty="0"/>
            </a:br>
            <a:r>
              <a:rPr lang="en-US" sz="3200" dirty="0"/>
              <a:t>All the shining lights of the heavens</a:t>
            </a:r>
            <a:br>
              <a:rPr lang="en-US" sz="3200" dirty="0"/>
            </a:br>
            <a:r>
              <a:rPr lang="en-US" sz="3200" dirty="0"/>
              <a:t>I will darken above you, </a:t>
            </a:r>
            <a:br>
              <a:rPr lang="en-US" sz="3200" dirty="0"/>
            </a:br>
            <a:r>
              <a:rPr lang="en-US" sz="3200" dirty="0"/>
              <a:t>and put darkness on your land,</a:t>
            </a:r>
            <a:br>
              <a:rPr lang="en-US" sz="3200" dirty="0"/>
            </a:br>
            <a:r>
              <a:rPr lang="en-US" sz="3200" dirty="0"/>
              <a:t>says the Lord God.</a:t>
            </a:r>
          </a:p>
        </p:txBody>
      </p:sp>
      <p:sp>
        <p:nvSpPr>
          <p:cNvPr id="6" name="Text Placeholder 5">
            <a:extLst>
              <a:ext uri="{FF2B5EF4-FFF2-40B4-BE49-F238E27FC236}">
                <a16:creationId xmlns:a16="http://schemas.microsoft.com/office/drawing/2014/main" id="{3D5AA5CA-4FA5-4C62-865F-17151E1E813D}"/>
              </a:ext>
            </a:extLst>
          </p:cNvPr>
          <p:cNvSpPr>
            <a:spLocks noGrp="1"/>
          </p:cNvSpPr>
          <p:nvPr>
            <p:ph type="body" idx="1"/>
          </p:nvPr>
        </p:nvSpPr>
        <p:spPr/>
        <p:txBody>
          <a:bodyPr>
            <a:normAutofit/>
          </a:bodyPr>
          <a:lstStyle/>
          <a:p>
            <a:r>
              <a:rPr lang="en-US" sz="2800" dirty="0"/>
              <a:t>God’s judgment against Egypt in Ezekiel 32:7-8 (NRSV)</a:t>
            </a:r>
          </a:p>
        </p:txBody>
      </p:sp>
    </p:spTree>
    <p:extLst>
      <p:ext uri="{BB962C8B-B14F-4D97-AF65-F5344CB8AC3E}">
        <p14:creationId xmlns:p14="http://schemas.microsoft.com/office/powerpoint/2010/main" val="1983309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0" y="599975"/>
            <a:ext cx="9550399" cy="2743199"/>
          </a:xfrm>
        </p:spPr>
        <p:txBody>
          <a:bodyPr>
            <a:noAutofit/>
          </a:bodyPr>
          <a:lstStyle/>
          <a:p>
            <a:r>
              <a:rPr lang="en-US" sz="3200" dirty="0"/>
              <a:t>All the host of heaven shall rot away,</a:t>
            </a:r>
            <a:br>
              <a:rPr lang="en-US" sz="3200" dirty="0"/>
            </a:br>
            <a:r>
              <a:rPr lang="en-US" sz="3200" dirty="0"/>
              <a:t>and the skies roll up like a scroll.</a:t>
            </a:r>
            <a:br>
              <a:rPr lang="en-US" sz="3200" dirty="0"/>
            </a:br>
            <a:r>
              <a:rPr lang="en-US" sz="3200" dirty="0"/>
              <a:t>All their host shall wither</a:t>
            </a:r>
            <a:br>
              <a:rPr lang="en-US" sz="3200" dirty="0"/>
            </a:br>
            <a:r>
              <a:rPr lang="en-US" sz="3200" dirty="0"/>
              <a:t>like a leaf withering on a vine,</a:t>
            </a:r>
            <a:br>
              <a:rPr lang="en-US" sz="3200" dirty="0"/>
            </a:br>
            <a:r>
              <a:rPr lang="en-US" sz="3200" dirty="0"/>
              <a:t>or fruit withering on a fig tree.</a:t>
            </a:r>
          </a:p>
        </p:txBody>
      </p:sp>
      <p:sp>
        <p:nvSpPr>
          <p:cNvPr id="6" name="Text Placeholder 5">
            <a:extLst>
              <a:ext uri="{FF2B5EF4-FFF2-40B4-BE49-F238E27FC236}">
                <a16:creationId xmlns:a16="http://schemas.microsoft.com/office/drawing/2014/main" id="{3D5AA5CA-4FA5-4C62-865F-17151E1E813D}"/>
              </a:ext>
            </a:extLst>
          </p:cNvPr>
          <p:cNvSpPr>
            <a:spLocks noGrp="1"/>
          </p:cNvSpPr>
          <p:nvPr>
            <p:ph type="body" idx="1"/>
          </p:nvPr>
        </p:nvSpPr>
        <p:spPr/>
        <p:txBody>
          <a:bodyPr>
            <a:normAutofit/>
          </a:bodyPr>
          <a:lstStyle/>
          <a:p>
            <a:r>
              <a:rPr lang="en-US" sz="2800" dirty="0"/>
              <a:t>God’s judgment against the nations in Isaiah 34:4 (NRSV)</a:t>
            </a:r>
          </a:p>
        </p:txBody>
      </p:sp>
    </p:spTree>
    <p:extLst>
      <p:ext uri="{BB962C8B-B14F-4D97-AF65-F5344CB8AC3E}">
        <p14:creationId xmlns:p14="http://schemas.microsoft.com/office/powerpoint/2010/main" val="55655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0" y="599975"/>
            <a:ext cx="9550399" cy="2743199"/>
          </a:xfrm>
        </p:spPr>
        <p:txBody>
          <a:bodyPr>
            <a:noAutofit/>
          </a:bodyPr>
          <a:lstStyle/>
          <a:p>
            <a:r>
              <a:rPr lang="en-US" sz="3200" dirty="0"/>
              <a:t>For the stars of the heavens and their constellations</a:t>
            </a:r>
            <a:br>
              <a:rPr lang="en-US" sz="3200" dirty="0"/>
            </a:br>
            <a:r>
              <a:rPr lang="en-US" sz="3200" dirty="0" err="1"/>
              <a:t>wil</a:t>
            </a:r>
            <a:r>
              <a:rPr lang="en-US" sz="3200" dirty="0"/>
              <a:t> not give their light;</a:t>
            </a:r>
            <a:br>
              <a:rPr lang="en-US" sz="3200" dirty="0"/>
            </a:br>
            <a:r>
              <a:rPr lang="en-US" sz="3200" dirty="0"/>
              <a:t>the sun will be dark at its rising,</a:t>
            </a:r>
            <a:br>
              <a:rPr lang="en-US" sz="3200" dirty="0"/>
            </a:br>
            <a:r>
              <a:rPr lang="en-US" sz="3200" dirty="0"/>
              <a:t>and the moon will not shed its light.</a:t>
            </a:r>
            <a:br>
              <a:rPr lang="en-US" sz="3200" dirty="0"/>
            </a:br>
            <a:r>
              <a:rPr lang="en-US" sz="3200" dirty="0"/>
              <a:t>I will punish the world for its evil,</a:t>
            </a:r>
            <a:br>
              <a:rPr lang="en-US" sz="3200" dirty="0"/>
            </a:br>
            <a:r>
              <a:rPr lang="en-US" sz="3200" dirty="0"/>
              <a:t>and the wicked for their iniquity…</a:t>
            </a:r>
          </a:p>
        </p:txBody>
      </p:sp>
      <p:sp>
        <p:nvSpPr>
          <p:cNvPr id="6" name="Text Placeholder 5">
            <a:extLst>
              <a:ext uri="{FF2B5EF4-FFF2-40B4-BE49-F238E27FC236}">
                <a16:creationId xmlns:a16="http://schemas.microsoft.com/office/drawing/2014/main" id="{3D5AA5CA-4FA5-4C62-865F-17151E1E813D}"/>
              </a:ext>
            </a:extLst>
          </p:cNvPr>
          <p:cNvSpPr>
            <a:spLocks noGrp="1"/>
          </p:cNvSpPr>
          <p:nvPr>
            <p:ph type="body" idx="1"/>
          </p:nvPr>
        </p:nvSpPr>
        <p:spPr/>
        <p:txBody>
          <a:bodyPr>
            <a:normAutofit/>
          </a:bodyPr>
          <a:lstStyle/>
          <a:p>
            <a:r>
              <a:rPr lang="en-US" sz="2800" dirty="0"/>
              <a:t>God’s word on Day of the Lord (judgment) </a:t>
            </a:r>
            <a:br>
              <a:rPr lang="en-US" sz="2800" dirty="0"/>
            </a:br>
            <a:r>
              <a:rPr lang="en-US" sz="2800" dirty="0"/>
              <a:t>in Isaiah 13:10-11a (NRSV)</a:t>
            </a:r>
          </a:p>
        </p:txBody>
      </p:sp>
    </p:spTree>
    <p:extLst>
      <p:ext uri="{BB962C8B-B14F-4D97-AF65-F5344CB8AC3E}">
        <p14:creationId xmlns:p14="http://schemas.microsoft.com/office/powerpoint/2010/main" val="85246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E21D-FE84-4C4A-B76D-100A1A32FD25}"/>
              </a:ext>
            </a:extLst>
          </p:cNvPr>
          <p:cNvSpPr>
            <a:spLocks noGrp="1"/>
          </p:cNvSpPr>
          <p:nvPr>
            <p:ph type="title"/>
          </p:nvPr>
        </p:nvSpPr>
        <p:spPr/>
        <p:txBody>
          <a:bodyPr/>
          <a:lstStyle/>
          <a:p>
            <a:r>
              <a:rPr lang="en-US" dirty="0"/>
              <a:t>I will show portents in the heavens and on the earth, blood and fire and columns of smoke. The sun shall be turned to darkness, and the moon to blood, before the great and terrible day of the Lord comes.</a:t>
            </a:r>
          </a:p>
        </p:txBody>
      </p:sp>
      <p:sp>
        <p:nvSpPr>
          <p:cNvPr id="4" name="Text Placeholder 3">
            <a:extLst>
              <a:ext uri="{FF2B5EF4-FFF2-40B4-BE49-F238E27FC236}">
                <a16:creationId xmlns:a16="http://schemas.microsoft.com/office/drawing/2014/main" id="{9C0DE00E-603D-4916-88E5-2F507EB0D03B}"/>
              </a:ext>
            </a:extLst>
          </p:cNvPr>
          <p:cNvSpPr>
            <a:spLocks noGrp="1"/>
          </p:cNvSpPr>
          <p:nvPr>
            <p:ph type="body" idx="1"/>
          </p:nvPr>
        </p:nvSpPr>
        <p:spPr/>
        <p:txBody>
          <a:bodyPr>
            <a:normAutofit/>
          </a:bodyPr>
          <a:lstStyle/>
          <a:p>
            <a:r>
              <a:rPr lang="en-US" sz="2800" dirty="0"/>
              <a:t>Warning about the Day of the Lord from Joel 2:30-31</a:t>
            </a:r>
            <a:br>
              <a:rPr lang="en-US" sz="2800" dirty="0"/>
            </a:br>
            <a:r>
              <a:rPr lang="en-US" sz="2800" dirty="0"/>
              <a:t>(NRSV)</a:t>
            </a:r>
          </a:p>
        </p:txBody>
      </p:sp>
    </p:spTree>
    <p:extLst>
      <p:ext uri="{BB962C8B-B14F-4D97-AF65-F5344CB8AC3E}">
        <p14:creationId xmlns:p14="http://schemas.microsoft.com/office/powerpoint/2010/main" val="3037913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E21D-FE84-4C4A-B76D-100A1A32FD25}"/>
              </a:ext>
            </a:extLst>
          </p:cNvPr>
          <p:cNvSpPr>
            <a:spLocks noGrp="1"/>
          </p:cNvSpPr>
          <p:nvPr>
            <p:ph type="title"/>
          </p:nvPr>
        </p:nvSpPr>
        <p:spPr/>
        <p:txBody>
          <a:bodyPr/>
          <a:lstStyle/>
          <a:p>
            <a:r>
              <a:rPr lang="en-US" dirty="0"/>
              <a:t>For the days are surely coming when they will say, ‘Blessed are the barren, and the wombs that never bore, and the breasts that never nursed.’ Then, they will begin to say to the mountains, ‘Fall on us;’ and to the hills, ‘Cover us.’</a:t>
            </a:r>
          </a:p>
        </p:txBody>
      </p:sp>
      <p:sp>
        <p:nvSpPr>
          <p:cNvPr id="4" name="Text Placeholder 3">
            <a:extLst>
              <a:ext uri="{FF2B5EF4-FFF2-40B4-BE49-F238E27FC236}">
                <a16:creationId xmlns:a16="http://schemas.microsoft.com/office/drawing/2014/main" id="{9C0DE00E-603D-4916-88E5-2F507EB0D03B}"/>
              </a:ext>
            </a:extLst>
          </p:cNvPr>
          <p:cNvSpPr>
            <a:spLocks noGrp="1"/>
          </p:cNvSpPr>
          <p:nvPr>
            <p:ph type="body" idx="1"/>
          </p:nvPr>
        </p:nvSpPr>
        <p:spPr/>
        <p:txBody>
          <a:bodyPr>
            <a:normAutofit/>
          </a:bodyPr>
          <a:lstStyle/>
          <a:p>
            <a:r>
              <a:rPr lang="en-US" sz="2800" dirty="0"/>
              <a:t>Jesus warns the people of Jerusalem in Luke 23:28-30</a:t>
            </a:r>
            <a:br>
              <a:rPr lang="en-US" sz="2800" dirty="0"/>
            </a:br>
            <a:r>
              <a:rPr lang="en-US" sz="2800" dirty="0"/>
              <a:t>(NRSV)</a:t>
            </a:r>
          </a:p>
        </p:txBody>
      </p:sp>
    </p:spTree>
    <p:extLst>
      <p:ext uri="{BB962C8B-B14F-4D97-AF65-F5344CB8AC3E}">
        <p14:creationId xmlns:p14="http://schemas.microsoft.com/office/powerpoint/2010/main" val="3571728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B59-6490-4EBB-BE87-773C5789B07E}"/>
              </a:ext>
            </a:extLst>
          </p:cNvPr>
          <p:cNvSpPr>
            <a:spLocks noGrp="1"/>
          </p:cNvSpPr>
          <p:nvPr>
            <p:ph type="ctrTitle"/>
          </p:nvPr>
        </p:nvSpPr>
        <p:spPr/>
        <p:txBody>
          <a:bodyPr/>
          <a:lstStyle/>
          <a:p>
            <a:r>
              <a:rPr lang="en-US" dirty="0"/>
              <a:t>Bottom line?</a:t>
            </a:r>
          </a:p>
        </p:txBody>
      </p:sp>
      <p:sp>
        <p:nvSpPr>
          <p:cNvPr id="3" name="Subtitle 2">
            <a:extLst>
              <a:ext uri="{FF2B5EF4-FFF2-40B4-BE49-F238E27FC236}">
                <a16:creationId xmlns:a16="http://schemas.microsoft.com/office/drawing/2014/main" id="{53E47A8F-5944-4782-9F01-77BBC150D9E6}"/>
              </a:ext>
            </a:extLst>
          </p:cNvPr>
          <p:cNvSpPr>
            <a:spLocks noGrp="1"/>
          </p:cNvSpPr>
          <p:nvPr>
            <p:ph type="subTitle" idx="1"/>
          </p:nvPr>
        </p:nvSpPr>
        <p:spPr/>
        <p:txBody>
          <a:bodyPr/>
          <a:lstStyle/>
          <a:p>
            <a:r>
              <a:rPr lang="en-US" dirty="0"/>
              <a:t>God’s timing is perfect and his judgment is appropriate but…</a:t>
            </a:r>
            <a:br>
              <a:rPr lang="en-US" dirty="0"/>
            </a:br>
            <a:r>
              <a:rPr lang="en-US" dirty="0"/>
              <a:t>sometimes God’s people have to “wait”</a:t>
            </a:r>
          </a:p>
        </p:txBody>
      </p:sp>
    </p:spTree>
    <p:extLst>
      <p:ext uri="{BB962C8B-B14F-4D97-AF65-F5344CB8AC3E}">
        <p14:creationId xmlns:p14="http://schemas.microsoft.com/office/powerpoint/2010/main" val="3906358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0C26-6064-4DAD-BD37-BFACF5E0375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90FA17F-EA8A-4AA2-AEFF-C139E69AA481}"/>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6C6C15DE-21E5-4A8C-ABCC-CBE04F8735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372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348917" y="1289785"/>
            <a:ext cx="1239251" cy="1260000"/>
          </a:xfrm>
        </p:spPr>
        <p:txBody>
          <a:bodyPr>
            <a:normAutofit fontScale="90000"/>
          </a:bodyPr>
          <a:lstStyle/>
          <a:p>
            <a:r>
              <a:rPr lang="en-US" dirty="0"/>
              <a:t>Let’s </a:t>
            </a:r>
            <a:br>
              <a:rPr lang="en-US" dirty="0"/>
            </a:br>
            <a:r>
              <a:rPr lang="en-US" dirty="0"/>
              <a:t>look </a:t>
            </a:r>
            <a:br>
              <a:rPr lang="en-US" dirty="0"/>
            </a:br>
            <a:r>
              <a:rPr lang="en-US" dirty="0"/>
              <a:t>at the </a:t>
            </a:r>
            <a:br>
              <a:rPr lang="en-US" dirty="0"/>
            </a:br>
            <a:r>
              <a:rPr lang="en-US" dirty="0"/>
              <a:t>text</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2973" y="2915755"/>
            <a:ext cx="685800" cy="6858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395FE898-0A4D-445B-BA6F-1212D8B986DA}"/>
              </a:ext>
            </a:extLst>
          </p:cNvPr>
          <p:cNvPicPr>
            <a:picLocks noChangeAspect="1"/>
          </p:cNvPicPr>
          <p:nvPr/>
        </p:nvPicPr>
        <p:blipFill>
          <a:blip r:embed="rId3"/>
          <a:stretch>
            <a:fillRect/>
          </a:stretch>
        </p:blipFill>
        <p:spPr>
          <a:xfrm>
            <a:off x="1905000" y="0"/>
            <a:ext cx="10287000" cy="6858000"/>
          </a:xfrm>
          <a:prstGeom prst="rect">
            <a:avLst/>
          </a:prstGeom>
        </p:spPr>
      </p:pic>
    </p:spTree>
    <p:extLst>
      <p:ext uri="{BB962C8B-B14F-4D97-AF65-F5344CB8AC3E}">
        <p14:creationId xmlns:p14="http://schemas.microsoft.com/office/powerpoint/2010/main" val="27762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119415" y="293323"/>
            <a:ext cx="6238874" cy="1260000"/>
          </a:xfrm>
        </p:spPr>
        <p:txBody>
          <a:bodyPr/>
          <a:lstStyle/>
          <a:p>
            <a:r>
              <a:rPr lang="en-US" dirty="0"/>
              <a:t>Albrecht </a:t>
            </a:r>
            <a:r>
              <a:rPr lang="en-US" dirty="0" err="1"/>
              <a:t>dÜrer</a:t>
            </a:r>
            <a:br>
              <a:rPr lang="en-US" dirty="0"/>
            </a:br>
            <a:r>
              <a:rPr lang="en-US" sz="2400" dirty="0"/>
              <a:t>the four horsemen of the apocalypse</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351124" y="1553323"/>
            <a:ext cx="6238874" cy="5011354"/>
          </a:xfrm>
        </p:spPr>
        <p:txBody>
          <a:bodyPr>
            <a:normAutofit fontScale="85000" lnSpcReduction="10000"/>
          </a:bodyPr>
          <a:lstStyle/>
          <a:p>
            <a:pPr marL="514350" indent="-514350" algn="l">
              <a:buFont typeface="Wingdings" panose="05000000000000000000" pitchFamily="2" charset="2"/>
              <a:buChar char="Ø"/>
            </a:pPr>
            <a:r>
              <a:rPr lang="en-US" sz="3500" dirty="0"/>
              <a:t>Why four horses/horsemen? (satire of a horse/chariot race—Stauffer)</a:t>
            </a:r>
          </a:p>
          <a:p>
            <a:pPr marL="514350" indent="-514350" algn="l">
              <a:buFont typeface="Wingdings" panose="05000000000000000000" pitchFamily="2" charset="2"/>
              <a:buChar char="Ø"/>
            </a:pPr>
            <a:r>
              <a:rPr lang="en-US" sz="3500" dirty="0"/>
              <a:t>Zechariah 1:8-10 (Two red, one white, and a sorrel) to “patrol the earth”</a:t>
            </a:r>
          </a:p>
          <a:p>
            <a:pPr marL="514350" indent="-514350" algn="l">
              <a:buFont typeface="Wingdings" panose="05000000000000000000" pitchFamily="2" charset="2"/>
              <a:buChar char="Ø"/>
            </a:pPr>
            <a:r>
              <a:rPr lang="en-US" sz="3500" dirty="0"/>
              <a:t>Zechariah 6:1-8 (Chariots with red, black, white, and gray (?) pairs) to “patrol the earth” as four winds</a:t>
            </a:r>
          </a:p>
          <a:p>
            <a:pPr marL="514350" indent="-514350" algn="l">
              <a:buFont typeface="+mj-lt"/>
              <a:buAutoNum type="arabicParenR"/>
            </a:pPr>
            <a:r>
              <a:rPr lang="en-US" sz="3500" dirty="0"/>
              <a:t>White horse of conquest</a:t>
            </a:r>
            <a:br>
              <a:rPr lang="en-US" sz="3200" dirty="0"/>
            </a:br>
            <a:endParaRPr lang="en-US" sz="3200" dirty="0"/>
          </a:p>
          <a:p>
            <a:endParaRPr lang="en-US" dirty="0"/>
          </a:p>
        </p:txBody>
      </p:sp>
      <p:pic>
        <p:nvPicPr>
          <p:cNvPr id="8" name="Picture Placeholder 7" descr="A picture containing text, book&#10;&#10;Description automatically generated">
            <a:extLst>
              <a:ext uri="{FF2B5EF4-FFF2-40B4-BE49-F238E27FC236}">
                <a16:creationId xmlns:a16="http://schemas.microsoft.com/office/drawing/2014/main" id="{80D29D27-3AA4-4796-8BDC-C9316C7941AE}"/>
              </a:ext>
            </a:extLst>
          </p:cNvPr>
          <p:cNvPicPr>
            <a:picLocks noGrp="1" noChangeAspect="1"/>
          </p:cNvPicPr>
          <p:nvPr>
            <p:ph type="pic" idx="1"/>
          </p:nvPr>
        </p:nvPicPr>
        <p:blipFill>
          <a:blip r:embed="rId2"/>
          <a:srcRect l="1243" r="1243"/>
          <a:stretch>
            <a:fillRect/>
          </a:stretch>
        </p:blipFill>
        <p:spPr>
          <a:xfrm>
            <a:off x="6589998" y="7326"/>
            <a:ext cx="4916202" cy="6850674"/>
          </a:xfrm>
        </p:spPr>
      </p:pic>
      <p:sp>
        <p:nvSpPr>
          <p:cNvPr id="9" name="Arrow: Right 8">
            <a:extLst>
              <a:ext uri="{FF2B5EF4-FFF2-40B4-BE49-F238E27FC236}">
                <a16:creationId xmlns:a16="http://schemas.microsoft.com/office/drawing/2014/main" id="{A06A3D8C-0792-4C99-A58A-A36EA8F38AC0}"/>
              </a:ext>
            </a:extLst>
          </p:cNvPr>
          <p:cNvSpPr/>
          <p:nvPr/>
        </p:nvSpPr>
        <p:spPr>
          <a:xfrm rot="19721924">
            <a:off x="4917450" y="3757588"/>
            <a:ext cx="5970259" cy="599512"/>
          </a:xfrm>
          <a:prstGeom prst="rightArrow">
            <a:avLst/>
          </a:prstGeom>
          <a:solidFill>
            <a:schemeClr val="tx1"/>
          </a:solidFill>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56177" y="549804"/>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30402" y="1874308"/>
            <a:ext cx="3814235" cy="1260000"/>
          </a:xfrm>
        </p:spPr>
        <p:txBody>
          <a:bodyPr/>
          <a:lstStyle/>
          <a:p>
            <a:r>
              <a:rPr lang="en-US" dirty="0"/>
              <a:t>Roman empire</a:t>
            </a:r>
            <a:br>
              <a:rPr lang="en-US" dirty="0"/>
            </a:br>
            <a:r>
              <a:rPr lang="en-US" sz="2400" dirty="0">
                <a:solidFill>
                  <a:schemeClr val="accent3">
                    <a:lumMod val="60000"/>
                    <a:lumOff val="40000"/>
                  </a:schemeClr>
                </a:solidFill>
              </a:rPr>
              <a:t>turn of 1</a:t>
            </a:r>
            <a:r>
              <a:rPr lang="en-US" sz="2400" baseline="30000" dirty="0">
                <a:solidFill>
                  <a:schemeClr val="accent3">
                    <a:lumMod val="60000"/>
                    <a:lumOff val="40000"/>
                  </a:schemeClr>
                </a:solidFill>
              </a:rPr>
              <a:t>st</a:t>
            </a:r>
            <a:r>
              <a:rPr lang="en-US" sz="2400" dirty="0">
                <a:solidFill>
                  <a:schemeClr val="accent3">
                    <a:lumMod val="60000"/>
                    <a:lumOff val="40000"/>
                  </a:schemeClr>
                </a:solidFill>
              </a:rPr>
              <a:t>/2</a:t>
            </a:r>
            <a:r>
              <a:rPr lang="en-US" sz="2400" baseline="30000" dirty="0">
                <a:solidFill>
                  <a:schemeClr val="accent3">
                    <a:lumMod val="60000"/>
                    <a:lumOff val="40000"/>
                  </a:schemeClr>
                </a:solidFill>
              </a:rPr>
              <a:t>nd</a:t>
            </a:r>
            <a:r>
              <a:rPr lang="en-US" sz="2400" dirty="0">
                <a:solidFill>
                  <a:schemeClr val="accent3">
                    <a:lumMod val="60000"/>
                    <a:lumOff val="40000"/>
                  </a:schemeClr>
                </a:solidFill>
              </a:rPr>
              <a:t> century</a:t>
            </a: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322118" y="3134307"/>
            <a:ext cx="3522519" cy="2456001"/>
          </a:xfrm>
        </p:spPr>
        <p:txBody>
          <a:bodyPr>
            <a:normAutofit/>
          </a:bodyPr>
          <a:lstStyle/>
          <a:p>
            <a:r>
              <a:rPr lang="en-US" dirty="0"/>
              <a:t>If John’s vision was during the time of Diocletian (end of 1</a:t>
            </a:r>
            <a:r>
              <a:rPr lang="en-US" baseline="30000" dirty="0"/>
              <a:t>st</a:t>
            </a:r>
            <a:r>
              <a:rPr lang="en-US" dirty="0"/>
              <a:t> century), this shows the expanse less that two decades later.</a:t>
            </a:r>
            <a:br>
              <a:rPr lang="en-US" dirty="0"/>
            </a:br>
            <a:endParaRPr lang="en-US" dirty="0"/>
          </a:p>
          <a:p>
            <a:r>
              <a:rPr lang="en-US" dirty="0"/>
              <a:t>At least, during those two decades, we see the farthest reach of the empire under Trajan.</a:t>
            </a:r>
          </a:p>
        </p:txBody>
      </p:sp>
      <p:pic>
        <p:nvPicPr>
          <p:cNvPr id="11" name="Content Placeholder 10" descr="A picture containing text, map&#10;&#10;Description automatically generated">
            <a:extLst>
              <a:ext uri="{FF2B5EF4-FFF2-40B4-BE49-F238E27FC236}">
                <a16:creationId xmlns:a16="http://schemas.microsoft.com/office/drawing/2014/main" id="{B9F7DCE3-58F0-4113-BB2A-1426EEB3F70C}"/>
              </a:ext>
            </a:extLst>
          </p:cNvPr>
          <p:cNvPicPr>
            <a:picLocks noGrp="1" noChangeAspect="1"/>
          </p:cNvPicPr>
          <p:nvPr>
            <p:ph idx="1"/>
          </p:nvPr>
        </p:nvPicPr>
        <p:blipFill>
          <a:blip r:embed="rId3"/>
          <a:stretch>
            <a:fillRect/>
          </a:stretch>
        </p:blipFill>
        <p:spPr>
          <a:xfrm>
            <a:off x="4042834" y="416792"/>
            <a:ext cx="8118764" cy="5605098"/>
          </a:xfrm>
        </p:spPr>
      </p:pic>
    </p:spTree>
    <p:extLst>
      <p:ext uri="{BB962C8B-B14F-4D97-AF65-F5344CB8AC3E}">
        <p14:creationId xmlns:p14="http://schemas.microsoft.com/office/powerpoint/2010/main" val="234296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348917" y="1289785"/>
            <a:ext cx="1239251" cy="1260000"/>
          </a:xfrm>
        </p:spPr>
        <p:txBody>
          <a:bodyPr>
            <a:normAutofit fontScale="90000"/>
          </a:bodyPr>
          <a:lstStyle/>
          <a:p>
            <a:r>
              <a:rPr lang="en-US" dirty="0"/>
              <a:t>Let’s </a:t>
            </a:r>
            <a:br>
              <a:rPr lang="en-US" dirty="0"/>
            </a:br>
            <a:r>
              <a:rPr lang="en-US" dirty="0"/>
              <a:t>look </a:t>
            </a:r>
            <a:br>
              <a:rPr lang="en-US" dirty="0"/>
            </a:br>
            <a:r>
              <a:rPr lang="en-US" dirty="0"/>
              <a:t>at the </a:t>
            </a:r>
            <a:br>
              <a:rPr lang="en-US" dirty="0"/>
            </a:br>
            <a:r>
              <a:rPr lang="en-US" dirty="0"/>
              <a:t>text</a:t>
            </a: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2973" y="2915755"/>
            <a:ext cx="685800" cy="6858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5A4EA05-BE53-4D21-87E2-6F3AFA5B07DB}"/>
              </a:ext>
            </a:extLst>
          </p:cNvPr>
          <p:cNvPicPr>
            <a:picLocks noChangeAspect="1"/>
          </p:cNvPicPr>
          <p:nvPr/>
        </p:nvPicPr>
        <p:blipFill>
          <a:blip r:embed="rId3"/>
          <a:stretch>
            <a:fillRect/>
          </a:stretch>
        </p:blipFill>
        <p:spPr>
          <a:xfrm>
            <a:off x="1732691" y="538957"/>
            <a:ext cx="10375835" cy="5582711"/>
          </a:xfrm>
          <a:prstGeom prst="rect">
            <a:avLst/>
          </a:prstGeom>
        </p:spPr>
      </p:pic>
    </p:spTree>
    <p:extLst>
      <p:ext uri="{BB962C8B-B14F-4D97-AF65-F5344CB8AC3E}">
        <p14:creationId xmlns:p14="http://schemas.microsoft.com/office/powerpoint/2010/main" val="391283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119415" y="293323"/>
            <a:ext cx="6238874" cy="1260000"/>
          </a:xfrm>
        </p:spPr>
        <p:txBody>
          <a:bodyPr/>
          <a:lstStyle/>
          <a:p>
            <a:r>
              <a:rPr lang="en-US" dirty="0"/>
              <a:t>Albrecht </a:t>
            </a:r>
            <a:r>
              <a:rPr lang="en-US" dirty="0" err="1"/>
              <a:t>dÜrer</a:t>
            </a:r>
            <a:br>
              <a:rPr lang="en-US" dirty="0"/>
            </a:br>
            <a:r>
              <a:rPr lang="en-US" sz="2400" dirty="0"/>
              <a:t>the four horsemen of the apocalypse</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351124" y="1553323"/>
            <a:ext cx="6238874" cy="5203612"/>
          </a:xfrm>
        </p:spPr>
        <p:txBody>
          <a:bodyPr>
            <a:normAutofit fontScale="92500" lnSpcReduction="10000"/>
          </a:bodyPr>
          <a:lstStyle/>
          <a:p>
            <a:pPr marL="342900" indent="-342900" algn="l">
              <a:buFont typeface="+mj-lt"/>
              <a:buAutoNum type="arabicParenR"/>
            </a:pPr>
            <a:r>
              <a:rPr lang="en-US" sz="3200" dirty="0"/>
              <a:t>White horse of conquest</a:t>
            </a:r>
            <a:br>
              <a:rPr lang="en-US" sz="3200" dirty="0"/>
            </a:br>
            <a:endParaRPr lang="en-US" sz="3200" dirty="0"/>
          </a:p>
          <a:p>
            <a:pPr marL="342900" indent="-342900" algn="l">
              <a:buFont typeface="+mj-lt"/>
              <a:buAutoNum type="arabicParenR"/>
            </a:pPr>
            <a:r>
              <a:rPr lang="en-US" sz="3200" dirty="0"/>
              <a:t>Red horse takes away </a:t>
            </a:r>
            <a:br>
              <a:rPr lang="en-US" sz="3200" dirty="0"/>
            </a:br>
            <a:r>
              <a:rPr lang="en-US" sz="3200" dirty="0"/>
              <a:t>peace (War)</a:t>
            </a:r>
          </a:p>
          <a:p>
            <a:pPr marL="342900" indent="-342900" algn="l">
              <a:buFont typeface="+mj-lt"/>
              <a:buAutoNum type="arabicParenR"/>
            </a:pPr>
            <a:r>
              <a:rPr lang="en-US" sz="3200" dirty="0"/>
              <a:t>Jeremiah 15:2 “destined for pestilence to pestilence,</a:t>
            </a:r>
            <a:br>
              <a:rPr lang="en-US" sz="3200" dirty="0"/>
            </a:br>
            <a:r>
              <a:rPr lang="en-US" sz="3200" dirty="0"/>
              <a:t>destined for the sword, to the sword, those destined for famine, to famine, those destined for captivity to captivity” (NRSV)</a:t>
            </a:r>
            <a:br>
              <a:rPr lang="en-US" sz="3200" dirty="0"/>
            </a:br>
            <a:endParaRPr lang="en-US" sz="3200" dirty="0"/>
          </a:p>
          <a:p>
            <a:endParaRPr lang="en-US" dirty="0"/>
          </a:p>
        </p:txBody>
      </p:sp>
      <p:pic>
        <p:nvPicPr>
          <p:cNvPr id="8" name="Picture Placeholder 7" descr="A picture containing text, book&#10;&#10;Description automatically generated">
            <a:extLst>
              <a:ext uri="{FF2B5EF4-FFF2-40B4-BE49-F238E27FC236}">
                <a16:creationId xmlns:a16="http://schemas.microsoft.com/office/drawing/2014/main" id="{80D29D27-3AA4-4796-8BDC-C9316C7941AE}"/>
              </a:ext>
            </a:extLst>
          </p:cNvPr>
          <p:cNvPicPr>
            <a:picLocks noGrp="1" noChangeAspect="1"/>
          </p:cNvPicPr>
          <p:nvPr>
            <p:ph type="pic" idx="1"/>
          </p:nvPr>
        </p:nvPicPr>
        <p:blipFill>
          <a:blip r:embed="rId2"/>
          <a:srcRect l="1243" r="1243"/>
          <a:stretch>
            <a:fillRect/>
          </a:stretch>
        </p:blipFill>
        <p:spPr>
          <a:xfrm>
            <a:off x="6712522" y="0"/>
            <a:ext cx="4916202" cy="6850674"/>
          </a:xfrm>
        </p:spPr>
      </p:pic>
      <p:sp>
        <p:nvSpPr>
          <p:cNvPr id="10" name="Arrow: Right 9">
            <a:extLst>
              <a:ext uri="{FF2B5EF4-FFF2-40B4-BE49-F238E27FC236}">
                <a16:creationId xmlns:a16="http://schemas.microsoft.com/office/drawing/2014/main" id="{2BB97497-BEA6-441E-8EC9-2F1CAA3E707C}"/>
              </a:ext>
            </a:extLst>
          </p:cNvPr>
          <p:cNvSpPr/>
          <p:nvPr/>
        </p:nvSpPr>
        <p:spPr>
          <a:xfrm rot="21383471">
            <a:off x="2899293" y="2673730"/>
            <a:ext cx="7114969" cy="599512"/>
          </a:xfrm>
          <a:prstGeom prst="rightArrow">
            <a:avLst/>
          </a:prstGeom>
          <a:solidFill>
            <a:schemeClr val="accent2"/>
          </a:solidFill>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4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93792" y="136380"/>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313024" y="1167627"/>
            <a:ext cx="3138056" cy="1260000"/>
          </a:xfrm>
        </p:spPr>
        <p:txBody>
          <a:bodyPr/>
          <a:lstStyle/>
          <a:p>
            <a:r>
              <a:rPr lang="en-US" sz="2800" dirty="0"/>
              <a:t>Campaign Under </a:t>
            </a:r>
            <a:r>
              <a:rPr lang="en-US" sz="2800" dirty="0" err="1">
                <a:solidFill>
                  <a:schemeClr val="accent3">
                    <a:lumMod val="60000"/>
                    <a:lumOff val="40000"/>
                  </a:schemeClr>
                </a:solidFill>
              </a:rPr>
              <a:t>domitian</a:t>
            </a:r>
            <a:endParaRPr lang="en-US" sz="2800" dirty="0">
              <a:solidFill>
                <a:schemeClr val="accent3">
                  <a:lumMod val="60000"/>
                  <a:lumOff val="40000"/>
                </a:schemeClr>
              </a:solidFill>
            </a:endParaRP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83127" y="2324915"/>
            <a:ext cx="3643744" cy="4356440"/>
          </a:xfrm>
        </p:spPr>
        <p:txBody>
          <a:bodyPr>
            <a:normAutofit fontScale="62500" lnSpcReduction="20000"/>
          </a:bodyPr>
          <a:lstStyle/>
          <a:p>
            <a:pPr algn="l"/>
            <a:r>
              <a:rPr lang="en-US" sz="4000" dirty="0"/>
              <a:t>In 85, </a:t>
            </a:r>
            <a:r>
              <a:rPr lang="en-US" sz="4000" dirty="0" err="1"/>
              <a:t>Decebalus</a:t>
            </a:r>
            <a:r>
              <a:rPr lang="en-US" sz="4000" dirty="0"/>
              <a:t> invaded from Dacia and occupied </a:t>
            </a:r>
            <a:r>
              <a:rPr lang="en-US" sz="4000" dirty="0" err="1"/>
              <a:t>Adamklissi</a:t>
            </a:r>
            <a:endParaRPr lang="en-US" sz="4000" dirty="0"/>
          </a:p>
          <a:p>
            <a:pPr algn="l"/>
            <a:r>
              <a:rPr lang="en-US" sz="4000" dirty="0"/>
              <a:t>Domitian marched to the Danube River</a:t>
            </a:r>
          </a:p>
          <a:p>
            <a:pPr algn="l"/>
            <a:r>
              <a:rPr lang="en-US" sz="4000" dirty="0"/>
              <a:t>Sent Cornelius </a:t>
            </a:r>
            <a:r>
              <a:rPr lang="en-US" sz="4000" dirty="0" err="1"/>
              <a:t>Fuscus</a:t>
            </a:r>
            <a:r>
              <a:rPr lang="en-US" sz="4000" dirty="0"/>
              <a:t> to raid into Dacia</a:t>
            </a:r>
          </a:p>
          <a:p>
            <a:pPr algn="l"/>
            <a:r>
              <a:rPr lang="en-US" sz="4000" dirty="0"/>
              <a:t>Where he became lost in the mountains and was defeated in 86</a:t>
            </a:r>
          </a:p>
          <a:p>
            <a:endParaRPr lang="en-US" dirty="0"/>
          </a:p>
          <a:p>
            <a:endParaRPr lang="en-US" dirty="0"/>
          </a:p>
          <a:p>
            <a:r>
              <a:rPr lang="en-US" dirty="0"/>
              <a:t> </a:t>
            </a:r>
          </a:p>
        </p:txBody>
      </p:sp>
      <p:pic>
        <p:nvPicPr>
          <p:cNvPr id="8" name="Content Placeholder 7" descr="A picture containing text, map&#10;&#10;Description automatically generated">
            <a:extLst>
              <a:ext uri="{FF2B5EF4-FFF2-40B4-BE49-F238E27FC236}">
                <a16:creationId xmlns:a16="http://schemas.microsoft.com/office/drawing/2014/main" id="{7A473EAD-CEF4-4CFD-A508-6E50C87C5F6F}"/>
              </a:ext>
            </a:extLst>
          </p:cNvPr>
          <p:cNvPicPr>
            <a:picLocks noGrp="1" noChangeAspect="1"/>
          </p:cNvPicPr>
          <p:nvPr>
            <p:ph idx="1"/>
          </p:nvPr>
        </p:nvPicPr>
        <p:blipFill>
          <a:blip r:embed="rId3"/>
          <a:stretch>
            <a:fillRect/>
          </a:stretch>
        </p:blipFill>
        <p:spPr>
          <a:xfrm>
            <a:off x="3690507" y="-29537"/>
            <a:ext cx="8501494" cy="6887538"/>
          </a:xfrm>
        </p:spPr>
      </p:pic>
      <p:cxnSp>
        <p:nvCxnSpPr>
          <p:cNvPr id="11" name="Straight Arrow Connector 10">
            <a:extLst>
              <a:ext uri="{FF2B5EF4-FFF2-40B4-BE49-F238E27FC236}">
                <a16:creationId xmlns:a16="http://schemas.microsoft.com/office/drawing/2014/main" id="{D0182B37-EF8F-4F34-8DD5-328C642A7115}"/>
              </a:ext>
            </a:extLst>
          </p:cNvPr>
          <p:cNvCxnSpPr>
            <a:cxnSpLocks/>
          </p:cNvCxnSpPr>
          <p:nvPr/>
        </p:nvCxnSpPr>
        <p:spPr>
          <a:xfrm>
            <a:off x="7845136" y="1797627"/>
            <a:ext cx="2684319" cy="19292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D86BBD5-C271-4D5C-81F9-64BC0DE758E2}"/>
              </a:ext>
            </a:extLst>
          </p:cNvPr>
          <p:cNvCxnSpPr>
            <a:cxnSpLocks/>
          </p:cNvCxnSpPr>
          <p:nvPr/>
        </p:nvCxnSpPr>
        <p:spPr>
          <a:xfrm flipV="1">
            <a:off x="3979718" y="1371600"/>
            <a:ext cx="3190009" cy="426027"/>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BFB4428-95DF-428E-ABE2-35AB7B56408F}"/>
              </a:ext>
            </a:extLst>
          </p:cNvPr>
          <p:cNvCxnSpPr>
            <a:cxnSpLocks/>
          </p:cNvCxnSpPr>
          <p:nvPr/>
        </p:nvCxnSpPr>
        <p:spPr>
          <a:xfrm>
            <a:off x="6951518" y="1371600"/>
            <a:ext cx="696191" cy="675409"/>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574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61321" y="549804"/>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176645" y="1874308"/>
            <a:ext cx="3138056" cy="1260000"/>
          </a:xfrm>
        </p:spPr>
        <p:txBody>
          <a:bodyPr/>
          <a:lstStyle/>
          <a:p>
            <a:r>
              <a:rPr lang="en-US" sz="2800" dirty="0"/>
              <a:t>Campaign Under </a:t>
            </a:r>
            <a:r>
              <a:rPr lang="en-US" sz="2800" dirty="0" err="1">
                <a:solidFill>
                  <a:schemeClr val="accent3">
                    <a:lumMod val="60000"/>
                    <a:lumOff val="40000"/>
                  </a:schemeClr>
                </a:solidFill>
              </a:rPr>
              <a:t>domitian</a:t>
            </a:r>
            <a:endParaRPr lang="en-US" sz="2800" dirty="0">
              <a:solidFill>
                <a:schemeClr val="accent3">
                  <a:lumMod val="60000"/>
                  <a:lumOff val="40000"/>
                </a:schemeClr>
              </a:solidFill>
            </a:endParaRP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552450" y="3134308"/>
            <a:ext cx="2866159" cy="2016600"/>
          </a:xfrm>
        </p:spPr>
        <p:txBody>
          <a:bodyPr>
            <a:normAutofit/>
          </a:bodyPr>
          <a:lstStyle/>
          <a:p>
            <a:r>
              <a:rPr lang="en-US" sz="2400" dirty="0"/>
              <a:t>In 85, </a:t>
            </a:r>
            <a:r>
              <a:rPr lang="en-US" sz="2400" dirty="0" err="1"/>
              <a:t>Decebalus</a:t>
            </a:r>
            <a:r>
              <a:rPr lang="en-US" sz="2400" dirty="0"/>
              <a:t> invaded from Dacia and occupied </a:t>
            </a:r>
            <a:r>
              <a:rPr lang="en-US" sz="2400" dirty="0" err="1"/>
              <a:t>Adamklissi</a:t>
            </a:r>
            <a:r>
              <a:rPr lang="en-US" sz="2400" dirty="0"/>
              <a:t> area </a:t>
            </a:r>
          </a:p>
        </p:txBody>
      </p:sp>
      <p:pic>
        <p:nvPicPr>
          <p:cNvPr id="6" name="Content Placeholder 5" descr="A close up of a map&#10;&#10;Description automatically generated">
            <a:extLst>
              <a:ext uri="{FF2B5EF4-FFF2-40B4-BE49-F238E27FC236}">
                <a16:creationId xmlns:a16="http://schemas.microsoft.com/office/drawing/2014/main" id="{A45A988B-C90C-4891-9A37-5AEF4717C7C2}"/>
              </a:ext>
            </a:extLst>
          </p:cNvPr>
          <p:cNvPicPr>
            <a:picLocks noGrp="1" noChangeAspect="1"/>
          </p:cNvPicPr>
          <p:nvPr>
            <p:ph idx="1"/>
          </p:nvPr>
        </p:nvPicPr>
        <p:blipFill>
          <a:blip r:embed="rId3"/>
          <a:stretch>
            <a:fillRect/>
          </a:stretch>
        </p:blipFill>
        <p:spPr>
          <a:xfrm>
            <a:off x="3491267" y="467591"/>
            <a:ext cx="8700734" cy="6151418"/>
          </a:xfrm>
        </p:spPr>
      </p:pic>
      <p:cxnSp>
        <p:nvCxnSpPr>
          <p:cNvPr id="8" name="Straight Arrow Connector 7">
            <a:extLst>
              <a:ext uri="{FF2B5EF4-FFF2-40B4-BE49-F238E27FC236}">
                <a16:creationId xmlns:a16="http://schemas.microsoft.com/office/drawing/2014/main" id="{61E1D53C-8A87-4BE0-8EEC-9EF003329E4D}"/>
              </a:ext>
            </a:extLst>
          </p:cNvPr>
          <p:cNvCxnSpPr>
            <a:cxnSpLocks/>
          </p:cNvCxnSpPr>
          <p:nvPr/>
        </p:nvCxnSpPr>
        <p:spPr>
          <a:xfrm>
            <a:off x="7979343" y="2589196"/>
            <a:ext cx="2579571" cy="170367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93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94942-C689-461B-8649-1FD863C6BA2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3.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1182</Words>
  <Application>Microsoft Office PowerPoint</Application>
  <PresentationFormat>Widescreen</PresentationFormat>
  <Paragraphs>104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vt:lpstr>
      <vt:lpstr>Celestial</vt:lpstr>
      <vt:lpstr>Seven seals of Revelation 6 (Then, been, when)</vt:lpstr>
      <vt:lpstr>Emperors</vt:lpstr>
      <vt:lpstr>Let’s  look  at the  text</vt:lpstr>
      <vt:lpstr>Albrecht dÜrer the four horsemen of the apocalypse</vt:lpstr>
      <vt:lpstr>Roman empire turn of 1st/2nd century</vt:lpstr>
      <vt:lpstr>Let’s  look  at the  text</vt:lpstr>
      <vt:lpstr>Albrecht dÜrer the four horsemen of the apocalypse</vt:lpstr>
      <vt:lpstr>Campaign Under domitian</vt:lpstr>
      <vt:lpstr>Campaign Under domitian</vt:lpstr>
      <vt:lpstr>Campaign Under domitian</vt:lpstr>
      <vt:lpstr>Decebalus -- last king of dacia</vt:lpstr>
      <vt:lpstr>Let’s  look  at the  text</vt:lpstr>
      <vt:lpstr>Albrecht dÜrer the four horsemen of the apocalypse</vt:lpstr>
      <vt:lpstr>Let’s  look  at the  text</vt:lpstr>
      <vt:lpstr>Albrecht dÜrer the four horsemen of the apocalypse</vt:lpstr>
      <vt:lpstr>Let’s change this up! From R. H. Charles</vt:lpstr>
      <vt:lpstr>the fifth seal portrayed</vt:lpstr>
      <vt:lpstr>Examine the text</vt:lpstr>
      <vt:lpstr>With regard to vindication</vt:lpstr>
      <vt:lpstr>Cosmic judgment</vt:lpstr>
      <vt:lpstr>When I blot you out, I will cover the heavens, and make their stars dark; I will cover the sun with a cloud, and the moon shall not give its light. All the shining lights of the heavens I will darken above you,  and put darkness on your land, says the Lord God.</vt:lpstr>
      <vt:lpstr>All the host of heaven shall rot away, and the skies roll up like a scroll. All their host shall wither like a leaf withering on a vine, or fruit withering on a fig tree.</vt:lpstr>
      <vt:lpstr>For the stars of the heavens and their constellations wil not give their light; the sun will be dark at its rising, and the moon will not shed its light. I will punish the world for its evil, and the wicked for their iniquity…</vt:lpstr>
      <vt:lpstr>I will show portents in the heavens and on the earth, blood and fire and columns of smoke. The sun shall be turned to darkness, and the moon to blood, before the great and terrible day of the Lord comes.</vt:lpstr>
      <vt:lpstr>For the days are surely coming when they will say, ‘Blessed are the barren, and the wombs that never bore, and the breasts that never nursed.’ Then, they will begin to say to the mountains, ‘Fall on us;’ and to the hills, ‘Cover us.’</vt:lpstr>
      <vt:lpstr>Bottom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2020-05-15T16:56:29Z</dcterms:created>
  <dcterms:modified xsi:type="dcterms:W3CDTF">2020-05-16T02:26:07Z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